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82" r:id="rId5"/>
    <p:sldId id="280" r:id="rId6"/>
    <p:sldId id="288" r:id="rId7"/>
    <p:sldId id="281" r:id="rId8"/>
    <p:sldId id="284" r:id="rId9"/>
    <p:sldId id="259" r:id="rId10"/>
    <p:sldId id="295" r:id="rId11"/>
    <p:sldId id="289" r:id="rId12"/>
    <p:sldId id="260" r:id="rId13"/>
    <p:sldId id="261" r:id="rId14"/>
    <p:sldId id="285" r:id="rId15"/>
    <p:sldId id="290" r:id="rId16"/>
    <p:sldId id="267" r:id="rId17"/>
    <p:sldId id="287" r:id="rId18"/>
    <p:sldId id="296" r:id="rId19"/>
    <p:sldId id="291" r:id="rId20"/>
    <p:sldId id="262" r:id="rId21"/>
    <p:sldId id="263" r:id="rId22"/>
    <p:sldId id="270" r:id="rId23"/>
    <p:sldId id="269" r:id="rId24"/>
    <p:sldId id="272" r:id="rId25"/>
    <p:sldId id="271" r:id="rId26"/>
    <p:sldId id="297" r:id="rId27"/>
    <p:sldId id="292" r:id="rId28"/>
    <p:sldId id="278" r:id="rId29"/>
    <p:sldId id="293" r:id="rId30"/>
    <p:sldId id="274" r:id="rId31"/>
    <p:sldId id="294" r:id="rId32"/>
    <p:sldId id="279" r:id="rId33"/>
    <p:sldId id="276" r:id="rId34"/>
    <p:sldId id="298" r:id="rId35"/>
    <p:sldId id="277"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1pPr>
    <a:lvl2pPr marL="0" marR="0" indent="2286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2pPr>
    <a:lvl3pPr marL="0" marR="0" indent="4572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3pPr>
    <a:lvl4pPr marL="0" marR="0" indent="6858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4pPr>
    <a:lvl5pPr marL="0" marR="0" indent="9144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5pPr>
    <a:lvl6pPr marL="0" marR="0" indent="11430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6pPr>
    <a:lvl7pPr marL="0" marR="0" indent="13716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7pPr>
    <a:lvl8pPr marL="0" marR="0" indent="16002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8pPr>
    <a:lvl9pPr marL="0" marR="0" indent="182880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Source Han Sans JP Normal"/>
          <a:ea typeface="Source Han Sans JP Normal"/>
          <a:cs typeface="Source Han Sans JP Norm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Source Han Sans JP Bold"/>
          <a:ea typeface="Source Han Sans JP Bold"/>
          <a:cs typeface="Source Han Sans JP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Source Han Sans JP Normal"/>
          <a:ea typeface="Source Han Sans JP Normal"/>
          <a:cs typeface="Source Han Sans JP Normal"/>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Source Han Sans JP Bold"/>
          <a:ea typeface="Source Han Sans JP Bold"/>
          <a:cs typeface="Source Han Sans JP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Source Han Sans JP Normal"/>
          <a:ea typeface="Source Han Sans JP Normal"/>
          <a:cs typeface="Source Han Sans JP Normal"/>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Source Han Sans JP Normal"/>
          <a:ea typeface="Source Han Sans JP Normal"/>
          <a:cs typeface="Source Han Sans JP Normal"/>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Source Han Sans JP Light"/>
          <a:ea typeface="Source Han Sans JP Light"/>
          <a:cs typeface="Source Han Sans JP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Source Han Sans JP Normal"/>
          <a:ea typeface="Source Han Sans JP Normal"/>
          <a:cs typeface="Source Han Sans JP Normal"/>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Source Han Sans JP Bold"/>
          <a:ea typeface="Source Han Sans JP Bold"/>
          <a:cs typeface="Source Han Sans JP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Source Han Sans JP Bold"/>
          <a:ea typeface="Source Han Sans JP Bold"/>
          <a:cs typeface="Source Han Sans JP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Source Han Sans JP Bold"/>
          <a:ea typeface="Source Han Sans JP Bold"/>
          <a:cs typeface="Source Han Sans JP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Source Han Sans JP Normal"/>
          <a:ea typeface="Source Han Sans JP Normal"/>
          <a:cs typeface="Source Han Sans JP Normal"/>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Source Han Sans JP Bold"/>
          <a:ea typeface="Source Han Sans JP Bold"/>
          <a:cs typeface="Source Han Sans JP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Source Han Sans JP Bold"/>
          <a:ea typeface="Source Han Sans JP Bold"/>
          <a:cs typeface="Source Han Sans JP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Source Han Sans JP Bold"/>
          <a:ea typeface="Source Han Sans JP Bold"/>
          <a:cs typeface="Source Han Sans JP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Source Han Sans JP Normal"/>
          <a:ea typeface="Source Han Sans JP Normal"/>
          <a:cs typeface="Source Han Sans JP Normal"/>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Source Han Sans JP Bold"/>
          <a:ea typeface="Source Han Sans JP Bold"/>
          <a:cs typeface="Source Han Sans JP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Source Han Sans JP Bold"/>
          <a:ea typeface="Source Han Sans JP Bold"/>
          <a:cs typeface="Source Han Sans JP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Source Han Sans JP Bold"/>
          <a:ea typeface="Source Han Sans JP Bold"/>
          <a:cs typeface="Source Han Sans JP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p:cViewPr varScale="1">
        <p:scale>
          <a:sx n="49" d="100"/>
          <a:sy n="49" d="100"/>
        </p:scale>
        <p:origin x="96"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Source Han Sans JP Normal"/>
        <a:ea typeface="Source Han Sans JP Normal"/>
        <a:cs typeface="Source Han Sans JP Normal"/>
        <a:sym typeface="Source Han Sans JP Normal"/>
      </a:defRPr>
    </a:lvl1pPr>
    <a:lvl2pPr indent="228600" defTabSz="457200" latinLnBrk="0">
      <a:lnSpc>
        <a:spcPct val="117999"/>
      </a:lnSpc>
      <a:defRPr sz="2200">
        <a:latin typeface="Source Han Sans JP Normal"/>
        <a:ea typeface="Source Han Sans JP Normal"/>
        <a:cs typeface="Source Han Sans JP Normal"/>
        <a:sym typeface="Source Han Sans JP Normal"/>
      </a:defRPr>
    </a:lvl2pPr>
    <a:lvl3pPr indent="457200" defTabSz="457200" latinLnBrk="0">
      <a:lnSpc>
        <a:spcPct val="117999"/>
      </a:lnSpc>
      <a:defRPr sz="2200">
        <a:latin typeface="Source Han Sans JP Normal"/>
        <a:ea typeface="Source Han Sans JP Normal"/>
        <a:cs typeface="Source Han Sans JP Normal"/>
        <a:sym typeface="Source Han Sans JP Normal"/>
      </a:defRPr>
    </a:lvl3pPr>
    <a:lvl4pPr indent="685800" defTabSz="457200" latinLnBrk="0">
      <a:lnSpc>
        <a:spcPct val="117999"/>
      </a:lnSpc>
      <a:defRPr sz="2200">
        <a:latin typeface="Source Han Sans JP Normal"/>
        <a:ea typeface="Source Han Sans JP Normal"/>
        <a:cs typeface="Source Han Sans JP Normal"/>
        <a:sym typeface="Source Han Sans JP Normal"/>
      </a:defRPr>
    </a:lvl4pPr>
    <a:lvl5pPr indent="914400" defTabSz="457200" latinLnBrk="0">
      <a:lnSpc>
        <a:spcPct val="117999"/>
      </a:lnSpc>
      <a:defRPr sz="2200">
        <a:latin typeface="Source Han Sans JP Normal"/>
        <a:ea typeface="Source Han Sans JP Normal"/>
        <a:cs typeface="Source Han Sans JP Normal"/>
        <a:sym typeface="Source Han Sans JP Normal"/>
      </a:defRPr>
    </a:lvl5pPr>
    <a:lvl6pPr indent="1143000" defTabSz="457200" latinLnBrk="0">
      <a:lnSpc>
        <a:spcPct val="117999"/>
      </a:lnSpc>
      <a:defRPr sz="2200">
        <a:latin typeface="Source Han Sans JP Normal"/>
        <a:ea typeface="Source Han Sans JP Normal"/>
        <a:cs typeface="Source Han Sans JP Normal"/>
        <a:sym typeface="Source Han Sans JP Normal"/>
      </a:defRPr>
    </a:lvl6pPr>
    <a:lvl7pPr indent="1371600" defTabSz="457200" latinLnBrk="0">
      <a:lnSpc>
        <a:spcPct val="117999"/>
      </a:lnSpc>
      <a:defRPr sz="2200">
        <a:latin typeface="Source Han Sans JP Normal"/>
        <a:ea typeface="Source Han Sans JP Normal"/>
        <a:cs typeface="Source Han Sans JP Normal"/>
        <a:sym typeface="Source Han Sans JP Normal"/>
      </a:defRPr>
    </a:lvl7pPr>
    <a:lvl8pPr indent="1600200" defTabSz="457200" latinLnBrk="0">
      <a:lnSpc>
        <a:spcPct val="117999"/>
      </a:lnSpc>
      <a:defRPr sz="2200">
        <a:latin typeface="Source Han Sans JP Normal"/>
        <a:ea typeface="Source Han Sans JP Normal"/>
        <a:cs typeface="Source Han Sans JP Normal"/>
        <a:sym typeface="Source Han Sans JP Normal"/>
      </a:defRPr>
    </a:lvl8pPr>
    <a:lvl9pPr indent="1828800" defTabSz="457200" latinLnBrk="0">
      <a:lnSpc>
        <a:spcPct val="117999"/>
      </a:lnSpc>
      <a:defRPr sz="2200">
        <a:latin typeface="Source Han Sans JP Normal"/>
        <a:ea typeface="Source Han Sans JP Normal"/>
        <a:cs typeface="Source Han Sans JP Normal"/>
        <a:sym typeface="Source Han Sans JP Norm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3771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963882" y="13073062"/>
            <a:ext cx="446711" cy="561976"/>
          </a:xfrm>
          <a:prstGeom prst="rect">
            <a:avLst/>
          </a:prstGeom>
        </p:spPr>
        <p:txBody>
          <a:bodyPr/>
          <a:lstStyle>
            <a:lvl1pPr>
              <a:defRPr>
                <a:latin typeface="Source Han Sans JP ExtraLight"/>
                <a:ea typeface="Source Han Sans JP ExtraLight"/>
                <a:cs typeface="Source Han Sans JP ExtraLight"/>
                <a:sym typeface="Source Han Sans JP ExtraLight"/>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4833937" y="8947546"/>
            <a:ext cx="14716126" cy="739776"/>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Type a quote here.”"/>
          <p:cNvSpPr txBox="1">
            <a:spLocks noGrp="1"/>
          </p:cNvSpPr>
          <p:nvPr>
            <p:ph type="body" sz="quarter" idx="14"/>
          </p:nvPr>
        </p:nvSpPr>
        <p:spPr>
          <a:xfrm>
            <a:off x="4833937" y="5926137"/>
            <a:ext cx="14716126" cy="1006476"/>
          </a:xfrm>
          <a:prstGeom prst="rect">
            <a:avLst/>
          </a:prstGeom>
        </p:spPr>
        <p:txBody>
          <a:bodyPr>
            <a:spAutoFit/>
          </a:bodyPr>
          <a:lstStyle>
            <a:lvl1pPr marL="0" indent="0" algn="ctr">
              <a:spcBef>
                <a:spcPts val="0"/>
              </a:spcBef>
              <a:buSzTx/>
              <a:buNone/>
              <a:defRPr sz="4600">
                <a:latin typeface="+mn-lt"/>
                <a:ea typeface="+mn-ea"/>
                <a:cs typeface="+mn-cs"/>
                <a:sym typeface="Source Han Sans JP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712269" y="0"/>
            <a:ext cx="20959463" cy="13983891"/>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Rectangle"/>
          <p:cNvSpPr/>
          <p:nvPr/>
        </p:nvSpPr>
        <p:spPr>
          <a:xfrm>
            <a:off x="4171550" y="2288111"/>
            <a:ext cx="18833777" cy="208695"/>
          </a:xfrm>
          <a:prstGeom prst="rect">
            <a:avLst/>
          </a:prstGeom>
          <a:solidFill>
            <a:srgbClr val="363E45"/>
          </a:solidFill>
          <a:ln w="12700">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図 2" descr="ロゴ&#10;&#10;自動的に生成された説明">
            <a:extLst>
              <a:ext uri="{FF2B5EF4-FFF2-40B4-BE49-F238E27FC236}">
                <a16:creationId xmlns:a16="http://schemas.microsoft.com/office/drawing/2014/main" id="{2C91B600-1D0C-4E03-AE6C-C19AE86271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06" y="372418"/>
            <a:ext cx="2997308" cy="2910781"/>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29062" y="406546"/>
            <a:ext cx="13716003" cy="914876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2"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6231433" y="863203"/>
            <a:ext cx="17439681" cy="11626455"/>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794253" y="3637358"/>
            <a:ext cx="13260587" cy="8840392"/>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42031" y="7072312"/>
            <a:ext cx="8514489" cy="5679282"/>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192000" y="1250156"/>
            <a:ext cx="8251032" cy="5500689"/>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91704" y="1250156"/>
            <a:ext cx="16850320" cy="1123354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971" y="13073062"/>
            <a:ext cx="454534" cy="561976"/>
          </a:xfrm>
          <a:prstGeom prst="rect">
            <a:avLst/>
          </a:prstGeom>
          <a:ln w="12700">
            <a:miter lim="400000"/>
          </a:ln>
        </p:spPr>
        <p:txBody>
          <a:bodyPr wrap="none" lIns="71437" tIns="71437" rIns="71437" bIns="71437">
            <a:spAutoFit/>
          </a:bodyPr>
          <a:lstStyle>
            <a:lvl1pPr>
              <a:defRPr sz="2200">
                <a:latin typeface="Source Han Sans JP Light"/>
                <a:ea typeface="Source Han Sans JP Light"/>
                <a:cs typeface="Source Han Sans JP Light"/>
                <a:sym typeface="Source Han Sans JP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Source Han Sans JP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Source Han Sans JP Normal"/>
          <a:ea typeface="Source Han Sans JP Normal"/>
          <a:cs typeface="Source Han Sans JP Normal"/>
          <a:sym typeface="Source Han Sans JP Normal"/>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Source Han Sans JP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oodreads.com/work/quotes/522250"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s://tutorial.chirimen.org/partslist"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31.sv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ebiotmakers.github.io/gallery/" TargetMode="Externa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creativecommons.org/licenses/by/4.0/deed.ja"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アイデアワークショップ…"/>
          <p:cNvSpPr txBox="1"/>
          <p:nvPr/>
        </p:nvSpPr>
        <p:spPr>
          <a:xfrm>
            <a:off x="5322331" y="7831996"/>
            <a:ext cx="13739338" cy="2924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90000"/>
              </a:lnSpc>
              <a:defRPr sz="9600">
                <a:solidFill>
                  <a:srgbClr val="383F46"/>
                </a:solidFill>
                <a:latin typeface="Source Han Sans JP Heavy"/>
                <a:ea typeface="Source Han Sans JP Heavy"/>
                <a:cs typeface="Source Han Sans JP Heavy"/>
                <a:sym typeface="Source Han Sans JP Heavy"/>
              </a:defRPr>
            </a:pPr>
            <a:r>
              <a:rPr b="1" dirty="0"/>
              <a:t>アイデアワークショップ</a:t>
            </a:r>
          </a:p>
          <a:p>
            <a:pPr>
              <a:lnSpc>
                <a:spcPct val="130000"/>
              </a:lnSpc>
              <a:spcBef>
                <a:spcPts val="1700"/>
              </a:spcBef>
              <a:defRPr sz="6700" u="sng">
                <a:solidFill>
                  <a:srgbClr val="383F46"/>
                </a:solidFill>
              </a:defRPr>
            </a:pPr>
            <a:r>
              <a:rPr dirty="0"/>
              <a:t>#webiotmakers</a:t>
            </a:r>
          </a:p>
        </p:txBody>
      </p:sp>
      <p:sp>
        <p:nvSpPr>
          <p:cNvPr id="123" name="この作品は、クリエイティブ・コモンズの 表示 4.0 国際 ライセンスで提供されています。ライセンスの写しをご覧になるには、 http://creativecommons.org/licenses/by/4.0/ をご覧頂くか、Creative Commons, PO Box 1866, Mountain View, CA 94042, USA までお手紙をお送りください。"/>
          <p:cNvSpPr txBox="1"/>
          <p:nvPr/>
        </p:nvSpPr>
        <p:spPr>
          <a:xfrm>
            <a:off x="9556095" y="12731344"/>
            <a:ext cx="14040882"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1500">
                <a:latin typeface="Source Han Sans JP Regular"/>
                <a:ea typeface="Source Han Sans JP Regular"/>
                <a:cs typeface="Source Han Sans JP Regular"/>
                <a:sym typeface="Source Han Sans JP Regular"/>
              </a:defRPr>
            </a:lvl1pPr>
          </a:lstStyle>
          <a:p>
            <a:r>
              <a:rPr dirty="0"/>
              <a:t>この作品は、クリエイティブ・コモンズの 表示 4.0 国際 ライセンスで提供されています。</a:t>
            </a:r>
            <a:endParaRPr lang="en-US" dirty="0"/>
          </a:p>
          <a:p>
            <a:r>
              <a:rPr lang="ja-JP" altLang="en-US" dirty="0"/>
              <a:t>ライセンスの写しをご覧になるには、 </a:t>
            </a:r>
            <a:r>
              <a:rPr lang="en-US" altLang="ja-JP" dirty="0"/>
              <a:t>http://creativecommons.org/licenses/by/4.0/ </a:t>
            </a:r>
            <a:r>
              <a:rPr lang="ja-JP" altLang="en-US" dirty="0"/>
              <a:t>をご覧ください。</a:t>
            </a:r>
            <a:endParaRPr dirty="0"/>
          </a:p>
        </p:txBody>
      </p:sp>
      <p:pic>
        <p:nvPicPr>
          <p:cNvPr id="124" name="by.png" descr="by.png"/>
          <p:cNvPicPr>
            <a:picLocks noChangeAspect="1"/>
          </p:cNvPicPr>
          <p:nvPr/>
        </p:nvPicPr>
        <p:blipFill>
          <a:blip r:embed="rId2"/>
          <a:stretch>
            <a:fillRect/>
          </a:stretch>
        </p:blipFill>
        <p:spPr>
          <a:xfrm>
            <a:off x="6995570" y="12669400"/>
            <a:ext cx="2085945" cy="729823"/>
          </a:xfrm>
          <a:prstGeom prst="rect">
            <a:avLst/>
          </a:prstGeom>
          <a:ln w="12700">
            <a:miter lim="400000"/>
          </a:ln>
        </p:spPr>
      </p:pic>
      <p:pic>
        <p:nvPicPr>
          <p:cNvPr id="4" name="図 3" descr="ロゴ&#10;&#10;自動的に生成された説明">
            <a:extLst>
              <a:ext uri="{FF2B5EF4-FFF2-40B4-BE49-F238E27FC236}">
                <a16:creationId xmlns:a16="http://schemas.microsoft.com/office/drawing/2014/main" id="{4FD2CBDB-6109-4EFC-B5B4-0D69B0B86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4869" y="577368"/>
            <a:ext cx="6354599" cy="6829115"/>
          </a:xfrm>
          <a:prstGeom prst="rect">
            <a:avLst/>
          </a:prstGeom>
        </p:spPr>
      </p:pic>
      <p:sp>
        <p:nvSpPr>
          <p:cNvPr id="2" name="テキスト ボックス 1">
            <a:extLst>
              <a:ext uri="{FF2B5EF4-FFF2-40B4-BE49-F238E27FC236}">
                <a16:creationId xmlns:a16="http://schemas.microsoft.com/office/drawing/2014/main" id="{75D9E531-ABF2-43D4-85F9-0E41CEC42C8E}"/>
              </a:ext>
            </a:extLst>
          </p:cNvPr>
          <p:cNvSpPr txBox="1"/>
          <p:nvPr/>
        </p:nvSpPr>
        <p:spPr>
          <a:xfrm>
            <a:off x="7015566" y="11439887"/>
            <a:ext cx="1035286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ja-JP"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Web×IoT </a:t>
            </a:r>
            <a:r>
              <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メイカーズチャレンジ </a:t>
            </a:r>
            <a:r>
              <a:rPr kumimoji="0" lang="en-US" altLang="ja-JP"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PLUS </a:t>
            </a:r>
            <a:r>
              <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中央実行委員会</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615851" y="5339953"/>
            <a:ext cx="19064614" cy="3036095"/>
          </a:xfrm>
        </p:spPr>
        <p:txBody>
          <a:bodyPr>
            <a:normAutofit/>
          </a:bodyPr>
          <a:lstStyle/>
          <a:p>
            <a:r>
              <a:rPr lang="ja-JP" altLang="en-US" sz="9600" dirty="0">
                <a:latin typeface="+mn-ea"/>
              </a:rPr>
              <a:t>ブレイクアウトルームへ！</a:t>
            </a:r>
          </a:p>
        </p:txBody>
      </p:sp>
      <p:sp>
        <p:nvSpPr>
          <p:cNvPr id="9" name="Rectangle">
            <a:extLst>
              <a:ext uri="{FF2B5EF4-FFF2-40B4-BE49-F238E27FC236}">
                <a16:creationId xmlns:a16="http://schemas.microsoft.com/office/drawing/2014/main" id="{9F4D4A1B-BA22-4ECA-A496-52245409E0AA}"/>
              </a:ext>
            </a:extLst>
          </p:cNvPr>
          <p:cNvSpPr/>
          <p:nvPr/>
        </p:nvSpPr>
        <p:spPr>
          <a:xfrm>
            <a:off x="2453013" y="5161923"/>
            <a:ext cx="19477973" cy="3392154"/>
          </a:xfrm>
          <a:prstGeom prst="rect">
            <a:avLst/>
          </a:prstGeom>
          <a:ln w="203200">
            <a:solidFill>
              <a:srgbClr val="0070C0"/>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Tree>
    <p:extLst>
      <p:ext uri="{BB962C8B-B14F-4D97-AF65-F5344CB8AC3E}">
        <p14:creationId xmlns:p14="http://schemas.microsoft.com/office/powerpoint/2010/main" val="41717306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651533"/>
            <a:ext cx="19064614" cy="3036095"/>
          </a:xfrm>
        </p:spPr>
        <p:txBody>
          <a:bodyPr>
            <a:normAutofit/>
          </a:bodyPr>
          <a:lstStyle/>
          <a:p>
            <a:r>
              <a:rPr lang="ja-JP" altLang="en-US" sz="9600" dirty="0">
                <a:latin typeface="+mn-ea"/>
              </a:rPr>
              <a:t>ハッカソンで何つくる？</a:t>
            </a:r>
          </a:p>
        </p:txBody>
      </p:sp>
      <p:sp>
        <p:nvSpPr>
          <p:cNvPr id="9" name="Rectangle">
            <a:extLst>
              <a:ext uri="{FF2B5EF4-FFF2-40B4-BE49-F238E27FC236}">
                <a16:creationId xmlns:a16="http://schemas.microsoft.com/office/drawing/2014/main" id="{9F4D4A1B-BA22-4ECA-A496-52245409E0AA}"/>
              </a:ext>
            </a:extLst>
          </p:cNvPr>
          <p:cNvSpPr/>
          <p:nvPr/>
        </p:nvSpPr>
        <p:spPr>
          <a:xfrm>
            <a:off x="2304789" y="3473503"/>
            <a:ext cx="19477973"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pic>
        <p:nvPicPr>
          <p:cNvPr id="4" name="グラフィックス 3" descr="ツール 単色塗りつぶし">
            <a:extLst>
              <a:ext uri="{FF2B5EF4-FFF2-40B4-BE49-F238E27FC236}">
                <a16:creationId xmlns:a16="http://schemas.microsoft.com/office/drawing/2014/main" id="{1280038C-DDC3-4071-AEF0-9AB9C7C62C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7438" y="9337728"/>
            <a:ext cx="1935696" cy="1935696"/>
          </a:xfrm>
          <a:prstGeom prst="rect">
            <a:avLst/>
          </a:prstGeom>
        </p:spPr>
      </p:pic>
      <p:pic>
        <p:nvPicPr>
          <p:cNvPr id="7" name="グラフィックス 6" descr="プログラマー男性 単色塗りつぶし">
            <a:extLst>
              <a:ext uri="{FF2B5EF4-FFF2-40B4-BE49-F238E27FC236}">
                <a16:creationId xmlns:a16="http://schemas.microsoft.com/office/drawing/2014/main" id="{6453BBAD-76F4-4356-834F-1AAA74F21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9255" y="8375241"/>
            <a:ext cx="2898183" cy="2898183"/>
          </a:xfrm>
          <a:prstGeom prst="rect">
            <a:avLst/>
          </a:prstGeom>
        </p:spPr>
      </p:pic>
      <p:pic>
        <p:nvPicPr>
          <p:cNvPr id="10" name="noun_Robot_1116679.png" descr="noun_Robot_1116679.png">
            <a:extLst>
              <a:ext uri="{FF2B5EF4-FFF2-40B4-BE49-F238E27FC236}">
                <a16:creationId xmlns:a16="http://schemas.microsoft.com/office/drawing/2014/main" id="{82C18773-9B75-4C6A-9E4D-13FCBD9CBEC2}"/>
              </a:ext>
            </a:extLst>
          </p:cNvPr>
          <p:cNvPicPr>
            <a:picLocks noChangeAspect="1"/>
          </p:cNvPicPr>
          <p:nvPr/>
        </p:nvPicPr>
        <p:blipFill>
          <a:blip r:embed="rId6"/>
          <a:stretch>
            <a:fillRect/>
          </a:stretch>
        </p:blipFill>
        <p:spPr>
          <a:xfrm>
            <a:off x="12192000" y="8001647"/>
            <a:ext cx="3953660" cy="3953660"/>
          </a:xfrm>
          <a:prstGeom prst="rect">
            <a:avLst/>
          </a:prstGeom>
          <a:ln w="12700">
            <a:miter lim="400000"/>
          </a:ln>
        </p:spPr>
      </p:pic>
    </p:spTree>
    <p:extLst>
      <p:ext uri="{BB962C8B-B14F-4D97-AF65-F5344CB8AC3E}">
        <p14:creationId xmlns:p14="http://schemas.microsoft.com/office/powerpoint/2010/main" val="25730310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アイデア発想の規則 その①"/>
          <p:cNvSpPr txBox="1"/>
          <p:nvPr/>
        </p:nvSpPr>
        <p:spPr>
          <a:xfrm>
            <a:off x="4228222" y="1044666"/>
            <a:ext cx="10363413"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アイデア発想の規則</a:t>
            </a:r>
            <a:r>
              <a:rPr sz="6000" b="1" dirty="0"/>
              <a:t> </a:t>
            </a:r>
            <a:r>
              <a:rPr lang="ja-JP" altLang="en-US" sz="6000" b="1" dirty="0"/>
              <a:t>：</a:t>
            </a:r>
            <a:r>
              <a:rPr sz="6000" b="1" dirty="0" err="1"/>
              <a:t>その</a:t>
            </a:r>
            <a:r>
              <a:rPr lang="ja-JP" altLang="en-US" sz="6000" b="1" dirty="0"/>
              <a:t>１</a:t>
            </a:r>
            <a:endParaRPr sz="6000" b="1" dirty="0"/>
          </a:p>
        </p:txBody>
      </p:sp>
      <p:sp>
        <p:nvSpPr>
          <p:cNvPr id="155" name="Rectangle"/>
          <p:cNvSpPr/>
          <p:nvPr/>
        </p:nvSpPr>
        <p:spPr>
          <a:xfrm>
            <a:off x="3696259" y="5302996"/>
            <a:ext cx="17381435" cy="3110007"/>
          </a:xfrm>
          <a:prstGeom prst="rect">
            <a:avLst/>
          </a:prstGeom>
          <a:ln w="203200">
            <a:solidFill>
              <a:schemeClr val="accent3">
                <a:hueOff val="914337"/>
                <a:satOff val="31515"/>
                <a:lumOff val="-30790"/>
              </a:schemeClr>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56" name="制限をかけたほうが創造的になれる…"/>
          <p:cNvSpPr txBox="1"/>
          <p:nvPr/>
        </p:nvSpPr>
        <p:spPr>
          <a:xfrm>
            <a:off x="5656558" y="5993340"/>
            <a:ext cx="13070885" cy="1729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6300">
                <a:solidFill>
                  <a:srgbClr val="363E45"/>
                </a:solidFill>
                <a:latin typeface="Source Han Sans JP Heavy"/>
                <a:ea typeface="Source Han Sans JP Heavy"/>
                <a:cs typeface="Source Han Sans JP Heavy"/>
                <a:sym typeface="Source Han Sans JP Heavy"/>
              </a:defRPr>
            </a:pPr>
            <a:r>
              <a:rPr dirty="0"/>
              <a:t>制限をかけたほうが創造的になれる</a:t>
            </a:r>
          </a:p>
          <a:p>
            <a:pPr>
              <a:defRPr sz="4000">
                <a:solidFill>
                  <a:srgbClr val="363E45"/>
                </a:solidFill>
              </a:defRPr>
            </a:pPr>
            <a:r>
              <a:rPr dirty="0"/>
              <a:t>restrictions bring creativity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ハッカソンのテーマ"/>
          <p:cNvSpPr txBox="1"/>
          <p:nvPr/>
        </p:nvSpPr>
        <p:spPr>
          <a:xfrm>
            <a:off x="4228222" y="1044666"/>
            <a:ext cx="7069242"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a:t>ハッカソンのテーマ</a:t>
            </a:r>
          </a:p>
        </p:txBody>
      </p:sp>
      <p:sp>
        <p:nvSpPr>
          <p:cNvPr id="159" name="Rectangle"/>
          <p:cNvSpPr/>
          <p:nvPr/>
        </p:nvSpPr>
        <p:spPr>
          <a:xfrm>
            <a:off x="4072041" y="5312236"/>
            <a:ext cx="16991480"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60" name="信州地域を楽しくするIoTデバイス"/>
          <p:cNvSpPr txBox="1"/>
          <p:nvPr/>
        </p:nvSpPr>
        <p:spPr>
          <a:xfrm>
            <a:off x="4677806" y="6197516"/>
            <a:ext cx="15779961"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6300">
                <a:solidFill>
                  <a:srgbClr val="363E45"/>
                </a:solidFill>
                <a:latin typeface="Source Han Sans JP Heavy"/>
                <a:ea typeface="Source Han Sans JP Heavy"/>
                <a:cs typeface="Source Han Sans JP Heavy"/>
                <a:sym typeface="Source Han Sans JP Heavy"/>
              </a:defRPr>
            </a:lvl1pPr>
          </a:lstStyle>
          <a:p>
            <a:r>
              <a:rPr lang="ja-JP" altLang="en-US" sz="8800" dirty="0"/>
              <a:t>信州</a:t>
            </a:r>
            <a:r>
              <a:rPr lang="en-JP" sz="8800" dirty="0"/>
              <a:t>を楽しくする</a:t>
            </a:r>
            <a:r>
              <a:rPr lang="en-US" sz="8800" dirty="0"/>
              <a:t> </a:t>
            </a:r>
            <a:r>
              <a:rPr sz="9600" dirty="0"/>
              <a:t>IoT</a:t>
            </a:r>
            <a:r>
              <a:rPr lang="en-US" sz="9600" dirty="0"/>
              <a:t> </a:t>
            </a:r>
            <a:r>
              <a:rPr lang="en-JP" sz="8800" dirty="0"/>
              <a:t>デバイス</a:t>
            </a:r>
            <a:endParaRPr sz="880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481716"/>
            <a:ext cx="19064614" cy="3036095"/>
          </a:xfrm>
        </p:spPr>
        <p:txBody>
          <a:bodyPr>
            <a:normAutofit fontScale="90000"/>
          </a:bodyPr>
          <a:lstStyle/>
          <a:p>
            <a:pPr>
              <a:lnSpc>
                <a:spcPct val="110000"/>
              </a:lnSpc>
            </a:pPr>
            <a:r>
              <a:rPr lang="ja-JP" altLang="en-US" sz="9600" dirty="0">
                <a:latin typeface="+mn-ea"/>
              </a:rPr>
              <a:t>アイデア出しの前に</a:t>
            </a:r>
            <a:br>
              <a:rPr lang="en-US" altLang="ja-JP" sz="9600" dirty="0">
                <a:latin typeface="+mn-ea"/>
              </a:rPr>
            </a:br>
            <a:r>
              <a:rPr lang="ja-JP" altLang="en-US" sz="9600" dirty="0">
                <a:latin typeface="+mn-ea"/>
              </a:rPr>
              <a:t>ヒントとなるお話</a:t>
            </a:r>
          </a:p>
        </p:txBody>
      </p:sp>
      <p:pic>
        <p:nvPicPr>
          <p:cNvPr id="5" name="グラフィックス 4" descr="電球と歯車 単色塗りつぶし">
            <a:extLst>
              <a:ext uri="{FF2B5EF4-FFF2-40B4-BE49-F238E27FC236}">
                <a16:creationId xmlns:a16="http://schemas.microsoft.com/office/drawing/2014/main" id="{30362C2F-DD3A-4F3F-970A-19E62810A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2586" y="9092966"/>
            <a:ext cx="3983277" cy="3983277"/>
          </a:xfrm>
          <a:prstGeom prst="rect">
            <a:avLst/>
          </a:prstGeom>
        </p:spPr>
      </p:pic>
      <p:sp>
        <p:nvSpPr>
          <p:cNvPr id="9" name="Rectangle">
            <a:extLst>
              <a:ext uri="{FF2B5EF4-FFF2-40B4-BE49-F238E27FC236}">
                <a16:creationId xmlns:a16="http://schemas.microsoft.com/office/drawing/2014/main" id="{9F4D4A1B-BA22-4ECA-A496-52245409E0AA}"/>
              </a:ext>
            </a:extLst>
          </p:cNvPr>
          <p:cNvSpPr/>
          <p:nvPr/>
        </p:nvSpPr>
        <p:spPr>
          <a:xfrm>
            <a:off x="2304789" y="2886891"/>
            <a:ext cx="19477973" cy="3978766"/>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2" name="テキスト ボックス 1">
            <a:extLst>
              <a:ext uri="{FF2B5EF4-FFF2-40B4-BE49-F238E27FC236}">
                <a16:creationId xmlns:a16="http://schemas.microsoft.com/office/drawing/2014/main" id="{E6EA0D64-AA98-445B-9F04-00036652EBF4}"/>
              </a:ext>
            </a:extLst>
          </p:cNvPr>
          <p:cNvSpPr txBox="1"/>
          <p:nvPr/>
        </p:nvSpPr>
        <p:spPr>
          <a:xfrm>
            <a:off x="1998317" y="8032004"/>
            <a:ext cx="19091813"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4800" b="1"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インプットトーク</a:t>
            </a:r>
          </a:p>
        </p:txBody>
      </p:sp>
    </p:spTree>
    <p:extLst>
      <p:ext uri="{BB962C8B-B14F-4D97-AF65-F5344CB8AC3E}">
        <p14:creationId xmlns:p14="http://schemas.microsoft.com/office/powerpoint/2010/main" val="31722444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651533"/>
            <a:ext cx="19064614" cy="3036095"/>
          </a:xfrm>
        </p:spPr>
        <p:txBody>
          <a:bodyPr>
            <a:normAutofit/>
          </a:bodyPr>
          <a:lstStyle/>
          <a:p>
            <a:r>
              <a:rPr lang="ja-JP" altLang="en-US" dirty="0">
                <a:latin typeface="+mn-ea"/>
              </a:rPr>
              <a:t>アイデア出し①</a:t>
            </a:r>
          </a:p>
        </p:txBody>
      </p:sp>
      <p:sp>
        <p:nvSpPr>
          <p:cNvPr id="9" name="Rectangle">
            <a:extLst>
              <a:ext uri="{FF2B5EF4-FFF2-40B4-BE49-F238E27FC236}">
                <a16:creationId xmlns:a16="http://schemas.microsoft.com/office/drawing/2014/main" id="{9F4D4A1B-BA22-4ECA-A496-52245409E0AA}"/>
              </a:ext>
            </a:extLst>
          </p:cNvPr>
          <p:cNvSpPr/>
          <p:nvPr/>
        </p:nvSpPr>
        <p:spPr>
          <a:xfrm>
            <a:off x="2304789" y="3473503"/>
            <a:ext cx="19477973"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pic>
        <p:nvPicPr>
          <p:cNvPr id="10" name="グラフィックス 9" descr="電球と歯車 単色塗りつぶし">
            <a:extLst>
              <a:ext uri="{FF2B5EF4-FFF2-40B4-BE49-F238E27FC236}">
                <a16:creationId xmlns:a16="http://schemas.microsoft.com/office/drawing/2014/main" id="{1CB00771-8970-4570-BE8D-576B6B516B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7900" y="7708303"/>
            <a:ext cx="3983277" cy="3983277"/>
          </a:xfrm>
          <a:prstGeom prst="rect">
            <a:avLst/>
          </a:prstGeom>
        </p:spPr>
      </p:pic>
    </p:spTree>
    <p:extLst>
      <p:ext uri="{BB962C8B-B14F-4D97-AF65-F5344CB8AC3E}">
        <p14:creationId xmlns:p14="http://schemas.microsoft.com/office/powerpoint/2010/main" val="25431791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ブレストの心得"/>
          <p:cNvSpPr txBox="1"/>
          <p:nvPr/>
        </p:nvSpPr>
        <p:spPr>
          <a:xfrm>
            <a:off x="4228222" y="1044666"/>
            <a:ext cx="5530359"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ブレストの心得</a:t>
            </a:r>
            <a:endParaRPr sz="6000" b="1" dirty="0"/>
          </a:p>
        </p:txBody>
      </p:sp>
      <p:sp>
        <p:nvSpPr>
          <p:cNvPr id="200" name="質より量…"/>
          <p:cNvSpPr txBox="1"/>
          <p:nvPr/>
        </p:nvSpPr>
        <p:spPr>
          <a:xfrm>
            <a:off x="3460423" y="2601806"/>
            <a:ext cx="20158993" cy="800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228436" lvl="1" indent="-812800" algn="just" defTabSz="457200">
              <a:lnSpc>
                <a:spcPct val="150000"/>
              </a:lnSpc>
              <a:spcBef>
                <a:spcPts val="300"/>
              </a:spcBef>
              <a:buClr>
                <a:srgbClr val="000000"/>
              </a:buClr>
              <a:buSzPct val="100000"/>
              <a:buChar char="❖"/>
              <a:defRPr sz="4800">
                <a:solidFill>
                  <a:schemeClr val="accent5">
                    <a:lumOff val="-29866"/>
                  </a:schemeClr>
                </a:solidFill>
              </a:defRPr>
            </a:pPr>
            <a:r>
              <a:rPr dirty="0"/>
              <a:t>質より量</a:t>
            </a:r>
          </a:p>
          <a:p>
            <a:pPr marL="1228436" lvl="1" indent="-812800" algn="just" defTabSz="457200">
              <a:lnSpc>
                <a:spcPct val="150000"/>
              </a:lnSpc>
              <a:spcBef>
                <a:spcPts val="300"/>
              </a:spcBef>
              <a:buClr>
                <a:srgbClr val="000000"/>
              </a:buClr>
              <a:buSzPct val="100000"/>
              <a:buChar char="❖"/>
              <a:defRPr sz="4800"/>
            </a:pPr>
            <a:r>
              <a:rPr dirty="0" err="1"/>
              <a:t>順不同、</a:t>
            </a:r>
            <a:r>
              <a:rPr dirty="0" err="1">
                <a:solidFill>
                  <a:schemeClr val="accent5">
                    <a:lumOff val="-29866"/>
                  </a:schemeClr>
                </a:solidFill>
              </a:rPr>
              <a:t>思いついた人から順に発表</a:t>
            </a:r>
            <a:r>
              <a:rPr lang="ja-JP" altLang="en-US" dirty="0">
                <a:solidFill>
                  <a:schemeClr val="accent5">
                    <a:lumOff val="-29866"/>
                  </a:schemeClr>
                </a:solidFill>
              </a:rPr>
              <a:t>。</a:t>
            </a:r>
            <a:endParaRPr u="sng" dirty="0">
              <a:solidFill>
                <a:schemeClr val="accent5">
                  <a:lumOff val="-29866"/>
                </a:schemeClr>
              </a:solidFill>
            </a:endParaRPr>
          </a:p>
          <a:p>
            <a:pPr marL="1228436" lvl="1" indent="-812800" algn="just" defTabSz="457200">
              <a:lnSpc>
                <a:spcPct val="150000"/>
              </a:lnSpc>
              <a:spcBef>
                <a:spcPts val="300"/>
              </a:spcBef>
              <a:buClr>
                <a:srgbClr val="000000"/>
              </a:buClr>
              <a:buSzPct val="100000"/>
              <a:buChar char="❖"/>
              <a:defRPr sz="4800"/>
            </a:pPr>
            <a:r>
              <a:rPr dirty="0"/>
              <a:t>議論を深めるよりも数を出す、結論は出さない</a:t>
            </a:r>
          </a:p>
          <a:p>
            <a:pPr marL="1228436" lvl="1" indent="-812800" algn="just" defTabSz="457200">
              <a:lnSpc>
                <a:spcPct val="150000"/>
              </a:lnSpc>
              <a:spcBef>
                <a:spcPts val="300"/>
              </a:spcBef>
              <a:buClr>
                <a:srgbClr val="000000"/>
              </a:buClr>
              <a:buSzPct val="100000"/>
              <a:buChar char="❖"/>
              <a:defRPr sz="4800"/>
            </a:pPr>
            <a:r>
              <a:rPr dirty="0"/>
              <a:t>どんなデバイスをつくるかは後で心配する</a:t>
            </a:r>
          </a:p>
          <a:p>
            <a:pPr marL="1228436" lvl="1" indent="-812800" algn="just" defTabSz="457200">
              <a:lnSpc>
                <a:spcPct val="150000"/>
              </a:lnSpc>
              <a:spcBef>
                <a:spcPts val="300"/>
              </a:spcBef>
              <a:buClr>
                <a:srgbClr val="000000"/>
              </a:buClr>
              <a:buSzPct val="100000"/>
              <a:buChar char="❖"/>
              <a:defRPr sz="4800"/>
            </a:pPr>
            <a:r>
              <a:rPr dirty="0">
                <a:solidFill>
                  <a:srgbClr val="B92021"/>
                </a:solidFill>
              </a:rPr>
              <a:t>バカバカしい</a:t>
            </a:r>
            <a:r>
              <a:rPr dirty="0"/>
              <a:t>アイデア大歓迎</a:t>
            </a:r>
          </a:p>
          <a:p>
            <a:pPr marL="1228436" lvl="1" indent="-812800" algn="just" defTabSz="457200">
              <a:lnSpc>
                <a:spcPct val="150000"/>
              </a:lnSpc>
              <a:spcBef>
                <a:spcPts val="300"/>
              </a:spcBef>
              <a:buClr>
                <a:srgbClr val="000000"/>
              </a:buClr>
              <a:buSzPct val="100000"/>
              <a:buChar char="❖"/>
              <a:defRPr sz="4800"/>
            </a:pPr>
            <a:r>
              <a:rPr dirty="0"/>
              <a:t>アイデアの</a:t>
            </a:r>
            <a:r>
              <a:rPr dirty="0">
                <a:solidFill>
                  <a:schemeClr val="accent5">
                    <a:lumOff val="-29866"/>
                  </a:schemeClr>
                </a:solidFill>
              </a:rPr>
              <a:t>否定・批判をしない</a:t>
            </a:r>
          </a:p>
          <a:p>
            <a:pPr marL="1228436" lvl="1" indent="-812800" algn="just" defTabSz="457200">
              <a:lnSpc>
                <a:spcPct val="150000"/>
              </a:lnSpc>
              <a:spcBef>
                <a:spcPts val="300"/>
              </a:spcBef>
              <a:buClr>
                <a:srgbClr val="000000"/>
              </a:buClr>
              <a:buSzPct val="100000"/>
              <a:buChar char="❖"/>
              <a:defRPr sz="4800"/>
            </a:pPr>
            <a:r>
              <a:rPr dirty="0"/>
              <a:t>どんどん他人の</a:t>
            </a:r>
            <a:r>
              <a:rPr dirty="0">
                <a:solidFill>
                  <a:schemeClr val="accent5">
                    <a:lumOff val="-29866"/>
                  </a:schemeClr>
                </a:solidFill>
              </a:rPr>
              <a:t>アイデアに乗っかる</a:t>
            </a:r>
          </a:p>
        </p:txBody>
      </p:sp>
      <p:pic>
        <p:nvPicPr>
          <p:cNvPr id="201" name="noun_sticky notes_1710240.png" descr="noun_sticky notes_1710240.png"/>
          <p:cNvPicPr>
            <a:picLocks noChangeAspect="1"/>
          </p:cNvPicPr>
          <p:nvPr/>
        </p:nvPicPr>
        <p:blipFill>
          <a:blip r:embed="rId2"/>
          <a:stretch>
            <a:fillRect/>
          </a:stretch>
        </p:blipFill>
        <p:spPr>
          <a:xfrm>
            <a:off x="17708288" y="5381842"/>
            <a:ext cx="5522286" cy="5522287"/>
          </a:xfrm>
          <a:prstGeom prst="rect">
            <a:avLst/>
          </a:prstGeom>
          <a:ln w="12700">
            <a:miter lim="400000"/>
          </a:ln>
        </p:spPr>
      </p:pic>
      <p:sp>
        <p:nvSpPr>
          <p:cNvPr id="6" name="テキスト ボックス 5">
            <a:extLst>
              <a:ext uri="{FF2B5EF4-FFF2-40B4-BE49-F238E27FC236}">
                <a16:creationId xmlns:a16="http://schemas.microsoft.com/office/drawing/2014/main" id="{3C61ECD2-F8D3-479F-B09F-A887B6BE582B}"/>
              </a:ext>
            </a:extLst>
          </p:cNvPr>
          <p:cNvSpPr txBox="1"/>
          <p:nvPr/>
        </p:nvSpPr>
        <p:spPr>
          <a:xfrm>
            <a:off x="1692875" y="11114194"/>
            <a:ext cx="21673751" cy="193499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wrap="square" tIns="108000" bIns="108000">
            <a:spAutoFit/>
          </a:bodyPr>
          <a:lstStyle/>
          <a:p>
            <a:pPr marL="415636" lvl="1" indent="0" algn="just" defTabSz="457200">
              <a:lnSpc>
                <a:spcPct val="130000"/>
              </a:lnSpc>
              <a:spcBef>
                <a:spcPts val="300"/>
              </a:spcBef>
              <a:buClr>
                <a:srgbClr val="000000"/>
              </a:buClr>
              <a:buSzPct val="100000"/>
              <a:defRPr sz="4800"/>
            </a:pPr>
            <a:r>
              <a:rPr lang="ja-JP" altLang="en-US" sz="4400" dirty="0">
                <a:solidFill>
                  <a:schemeClr val="tx2">
                    <a:lumMod val="75000"/>
                  </a:schemeClr>
                </a:solidFill>
              </a:rPr>
              <a:t>メンバーから出たアイデアには、声に出して反応！</a:t>
            </a:r>
            <a:endParaRPr lang="en-US" altLang="ja-JP" sz="4400" dirty="0">
              <a:solidFill>
                <a:schemeClr val="tx2">
                  <a:lumMod val="75000"/>
                </a:schemeClr>
              </a:solidFill>
            </a:endParaRPr>
          </a:p>
          <a:p>
            <a:pPr marL="415636" lvl="1" indent="0" algn="just" defTabSz="457200">
              <a:lnSpc>
                <a:spcPct val="130000"/>
              </a:lnSpc>
              <a:spcBef>
                <a:spcPts val="300"/>
              </a:spcBef>
              <a:buClr>
                <a:srgbClr val="000000"/>
              </a:buClr>
              <a:buSzPct val="100000"/>
              <a:defRPr sz="4800"/>
            </a:pPr>
            <a:r>
              <a:rPr lang="ja-JP" altLang="en-US" sz="4400" dirty="0">
                <a:solidFill>
                  <a:schemeClr val="tx2">
                    <a:lumMod val="75000"/>
                  </a:schemeClr>
                </a:solidFill>
              </a:rPr>
              <a:t>「いいね！        」「なるほど！」など、ぜひポジティブな反応をお願いします！</a:t>
            </a:r>
          </a:p>
        </p:txBody>
      </p:sp>
      <p:pic>
        <p:nvPicPr>
          <p:cNvPr id="5" name="グラフィックス 4" descr="親指を立てるしぐさ 単色塗りつぶし">
            <a:extLst>
              <a:ext uri="{FF2B5EF4-FFF2-40B4-BE49-F238E27FC236}">
                <a16:creationId xmlns:a16="http://schemas.microsoft.com/office/drawing/2014/main" id="{4AD22399-F823-4D7C-AACD-690F29E43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5747" y="12009007"/>
            <a:ext cx="914400" cy="9144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アイスブレイク（10分）"/>
          <p:cNvSpPr txBox="1"/>
          <p:nvPr/>
        </p:nvSpPr>
        <p:spPr>
          <a:xfrm>
            <a:off x="4228222" y="1044666"/>
            <a:ext cx="9074599"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アイデア出し①</a:t>
            </a:r>
            <a:r>
              <a:rPr lang="en-US" sz="6000" b="1" dirty="0"/>
              <a:t> </a:t>
            </a:r>
            <a:r>
              <a:rPr lang="ja-JP" altLang="en-US" sz="6000" b="1" dirty="0"/>
              <a:t>（</a:t>
            </a:r>
            <a:r>
              <a:rPr sz="6000" b="1" dirty="0"/>
              <a:t>1</a:t>
            </a:r>
            <a:r>
              <a:rPr lang="en-US" sz="6000" b="1" dirty="0"/>
              <a:t>0</a:t>
            </a:r>
            <a:r>
              <a:rPr sz="6000" b="1" dirty="0"/>
              <a:t>分</a:t>
            </a:r>
            <a:r>
              <a:rPr lang="ja-JP" altLang="en-US" sz="6000" b="1" dirty="0"/>
              <a:t>）</a:t>
            </a:r>
            <a:endParaRPr sz="6000" b="1" dirty="0"/>
          </a:p>
        </p:txBody>
      </p:sp>
      <p:sp>
        <p:nvSpPr>
          <p:cNvPr id="149" name="名前（あだ名・ハンドルネームなど呼ばれたい名前でOK）…"/>
          <p:cNvSpPr txBox="1"/>
          <p:nvPr/>
        </p:nvSpPr>
        <p:spPr>
          <a:xfrm>
            <a:off x="2094608" y="8090135"/>
            <a:ext cx="19393113" cy="471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a:t>
            </a:r>
            <a:r>
              <a:rPr lang="en-US" dirty="0"/>
              <a:t> </a:t>
            </a:r>
            <a:r>
              <a:rPr lang="ja-JP" altLang="en-US" dirty="0"/>
              <a:t>信州で問題だと思うこと</a:t>
            </a:r>
            <a:endParaRPr dirty="0"/>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a:t>
            </a:r>
            <a:r>
              <a:rPr lang="en-US" dirty="0"/>
              <a:t> </a:t>
            </a:r>
            <a:r>
              <a:rPr lang="ja-JP" altLang="en-US" dirty="0"/>
              <a:t>信州に暮らす自分の身の回りの困りごと</a:t>
            </a:r>
            <a:endParaRPr lang="en-US" altLang="ja-JP" dirty="0"/>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lang="ja-JP" altLang="en-US" dirty="0"/>
              <a:t>  これストレスだわー！と思うこと</a:t>
            </a:r>
            <a:endParaRPr dirty="0"/>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a:t>
            </a:r>
            <a:r>
              <a:rPr lang="en-US" dirty="0"/>
              <a:t> </a:t>
            </a:r>
            <a:r>
              <a:rPr lang="ja-JP" altLang="en-US" dirty="0"/>
              <a:t>信州の住民や企業が不便だろうなーと思うこと</a:t>
            </a:r>
            <a:endParaRPr dirty="0"/>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a:t>
            </a:r>
            <a:r>
              <a:rPr lang="en-US" dirty="0"/>
              <a:t> </a:t>
            </a:r>
            <a:r>
              <a:rPr lang="ja-JP" altLang="en-US" dirty="0"/>
              <a:t>信州で楽しい！と思っていることをもっと楽しくできそうなこと</a:t>
            </a:r>
            <a:endParaRPr dirty="0"/>
          </a:p>
        </p:txBody>
      </p:sp>
      <p:sp>
        <p:nvSpPr>
          <p:cNvPr id="151" name="Rectangle"/>
          <p:cNvSpPr/>
          <p:nvPr/>
        </p:nvSpPr>
        <p:spPr>
          <a:xfrm>
            <a:off x="4479009" y="3658572"/>
            <a:ext cx="14831879" cy="2117537"/>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7" name="以下に沿って、チーム内で自己紹介してください（一人1分程度）">
            <a:extLst>
              <a:ext uri="{FF2B5EF4-FFF2-40B4-BE49-F238E27FC236}">
                <a16:creationId xmlns:a16="http://schemas.microsoft.com/office/drawing/2014/main" id="{B082D505-C399-4CBD-A3EC-63A46FC6ACE1}"/>
              </a:ext>
            </a:extLst>
          </p:cNvPr>
          <p:cNvSpPr txBox="1"/>
          <p:nvPr/>
        </p:nvSpPr>
        <p:spPr>
          <a:xfrm>
            <a:off x="5073112" y="4113836"/>
            <a:ext cx="13317686"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4800">
                <a:solidFill>
                  <a:srgbClr val="363E45"/>
                </a:solidFill>
              </a:defRPr>
            </a:lvl1pPr>
          </a:lstStyle>
          <a:p>
            <a:pPr algn="ctr"/>
            <a:r>
              <a:rPr lang="ja-JP" altLang="en-US" sz="6000" dirty="0"/>
              <a:t>信州での課題を出し合う</a:t>
            </a:r>
            <a:endParaRPr sz="6000" dirty="0"/>
          </a:p>
        </p:txBody>
      </p:sp>
      <p:sp>
        <p:nvSpPr>
          <p:cNvPr id="3" name="テキスト ボックス 2">
            <a:extLst>
              <a:ext uri="{FF2B5EF4-FFF2-40B4-BE49-F238E27FC236}">
                <a16:creationId xmlns:a16="http://schemas.microsoft.com/office/drawing/2014/main" id="{99DFE6EB-A2D5-44A7-ACDF-FADB69A4384D}"/>
              </a:ext>
            </a:extLst>
          </p:cNvPr>
          <p:cNvSpPr txBox="1"/>
          <p:nvPr/>
        </p:nvSpPr>
        <p:spPr>
          <a:xfrm>
            <a:off x="18050005" y="686216"/>
            <a:ext cx="4935255" cy="636712"/>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dirty="0">
                <a:ln>
                  <a:noFill/>
                </a:ln>
                <a:solidFill>
                  <a:schemeClr val="bg1"/>
                </a:solidFill>
                <a:effectLst/>
                <a:uFillTx/>
                <a:latin typeface="Source Han Sans JP Bold"/>
                <a:ea typeface="Source Han Sans JP Bold"/>
                <a:cs typeface="Source Han Sans JP Bold"/>
                <a:sym typeface="Source Han Sans JP Bold"/>
              </a:rPr>
              <a:t>ブレイクアウトルーム</a:t>
            </a:r>
          </a:p>
        </p:txBody>
      </p:sp>
      <p:sp>
        <p:nvSpPr>
          <p:cNvPr id="11" name="テキスト ボックス 10">
            <a:extLst>
              <a:ext uri="{FF2B5EF4-FFF2-40B4-BE49-F238E27FC236}">
                <a16:creationId xmlns:a16="http://schemas.microsoft.com/office/drawing/2014/main" id="{36C82917-838F-4D0F-ABB3-3323FEB862DC}"/>
              </a:ext>
            </a:extLst>
          </p:cNvPr>
          <p:cNvSpPr txBox="1"/>
          <p:nvPr/>
        </p:nvSpPr>
        <p:spPr>
          <a:xfrm>
            <a:off x="9051473" y="6279503"/>
            <a:ext cx="478494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7200" b="1" i="0" u="none" strike="noStrike" cap="none" normalizeH="0" dirty="0">
                <a:ln>
                  <a:noFill/>
                </a:ln>
                <a:solidFill>
                  <a:schemeClr val="tx2">
                    <a:lumMod val="75000"/>
                  </a:schemeClr>
                </a:solidFill>
                <a:effectLst/>
                <a:uFillTx/>
                <a:latin typeface="+mn-ea"/>
                <a:ea typeface="+mn-ea"/>
                <a:sym typeface="Source Han Sans JP Bold"/>
              </a:rPr>
              <a:t>質より量</a:t>
            </a:r>
          </a:p>
        </p:txBody>
      </p:sp>
      <p:sp>
        <p:nvSpPr>
          <p:cNvPr id="4" name="四角形: メモ 3">
            <a:extLst>
              <a:ext uri="{FF2B5EF4-FFF2-40B4-BE49-F238E27FC236}">
                <a16:creationId xmlns:a16="http://schemas.microsoft.com/office/drawing/2014/main" id="{C7A292C7-7A15-4D65-AA95-C2E0DFCACC3C}"/>
              </a:ext>
            </a:extLst>
          </p:cNvPr>
          <p:cNvSpPr/>
          <p:nvPr/>
        </p:nvSpPr>
        <p:spPr>
          <a:xfrm>
            <a:off x="16972766" y="6543828"/>
            <a:ext cx="4214329" cy="4161137"/>
          </a:xfrm>
          <a:prstGeom prst="foldedCorner">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altLang="ja-JP" sz="3000" b="0" i="0" u="none" strike="noStrike" cap="none" spc="0" normalizeH="0" baseline="0" dirty="0">
              <a:ln>
                <a:noFill/>
              </a:ln>
              <a:solidFill>
                <a:schemeClr val="tx2">
                  <a:lumMod val="75000"/>
                </a:schemeClr>
              </a:solidFill>
              <a:effectLst/>
              <a:uFillTx/>
              <a:latin typeface="+mn-lt"/>
              <a:ea typeface="+mn-ea"/>
              <a:cs typeface="+mn-cs"/>
              <a:sym typeface="Source Han Sans JP Medium"/>
            </a:endParaRPr>
          </a:p>
          <a:p>
            <a:pPr marL="0" marR="0" indent="0" algn="ctr" defTabSz="821531" rtl="0" fontAlgn="auto" latinLnBrk="0" hangingPunct="0">
              <a:lnSpc>
                <a:spcPct val="130000"/>
              </a:lnSpc>
              <a:spcBef>
                <a:spcPts val="0"/>
              </a:spcBef>
              <a:spcAft>
                <a:spcPts val="0"/>
              </a:spcAft>
              <a:buClrTx/>
              <a:buSzTx/>
              <a:buFontTx/>
              <a:buNone/>
              <a:tabLst/>
            </a:pPr>
            <a:r>
              <a:rPr lang="ja-JP" altLang="en-US"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rPr>
              <a:t>冬が寒くて</a:t>
            </a:r>
            <a:endParaRPr kumimoji="0" lang="en-US" altLang="ja-JP" sz="3600" b="0" i="0" u="none" strike="noStrike" cap="none" spc="0" normalizeH="0" baseline="0" dirty="0">
              <a:ln>
                <a:noFill/>
              </a:ln>
              <a:solidFill>
                <a:schemeClr val="tx2">
                  <a:lumMod val="75000"/>
                </a:schemeClr>
              </a:solidFill>
              <a:effectLst/>
              <a:uFillTx/>
              <a:latin typeface="あんずもじ" panose="02000600000000000000" pitchFamily="2" charset="-128"/>
              <a:ea typeface="あんずもじ" panose="02000600000000000000" pitchFamily="2" charset="-128"/>
              <a:cs typeface="+mn-cs"/>
              <a:sym typeface="Source Han Sans JP Medium"/>
            </a:endParaRPr>
          </a:p>
          <a:p>
            <a:pPr marL="0" marR="0" indent="0" algn="ctr" defTabSz="821531" rtl="0" fontAlgn="auto" latinLnBrk="0" hangingPunct="0">
              <a:lnSpc>
                <a:spcPct val="130000"/>
              </a:lnSpc>
              <a:spcBef>
                <a:spcPts val="0"/>
              </a:spcBef>
              <a:spcAft>
                <a:spcPts val="0"/>
              </a:spcAft>
              <a:buClrTx/>
              <a:buSzTx/>
              <a:buFontTx/>
              <a:buNone/>
              <a:tabLst/>
            </a:pPr>
            <a:r>
              <a:rPr lang="ja-JP" altLang="en-US"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rPr>
              <a:t>いつも朝起きれなくて</a:t>
            </a:r>
            <a:endParaRPr lang="en-US" altLang="ja-JP"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endParaRPr>
          </a:p>
          <a:p>
            <a:pPr marL="0" marR="0" indent="0" algn="ctr" defTabSz="821531" rtl="0" fontAlgn="auto" latinLnBrk="0" hangingPunct="0">
              <a:lnSpc>
                <a:spcPct val="130000"/>
              </a:lnSpc>
              <a:spcBef>
                <a:spcPts val="0"/>
              </a:spcBef>
              <a:spcAft>
                <a:spcPts val="0"/>
              </a:spcAft>
              <a:buClrTx/>
              <a:buSzTx/>
              <a:buFontTx/>
              <a:buNone/>
              <a:tabLst/>
            </a:pPr>
            <a:r>
              <a:rPr lang="ja-JP" altLang="en-US"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rPr>
              <a:t>寝坊して</a:t>
            </a:r>
            <a:endParaRPr kumimoji="0" lang="en-US" altLang="ja-JP" sz="3600" b="0" i="0" u="none" strike="noStrike" cap="none" spc="0" normalizeH="0" baseline="0" dirty="0">
              <a:ln>
                <a:noFill/>
              </a:ln>
              <a:solidFill>
                <a:schemeClr val="tx2">
                  <a:lumMod val="75000"/>
                </a:schemeClr>
              </a:solidFill>
              <a:effectLst/>
              <a:uFillTx/>
              <a:latin typeface="あんずもじ" panose="02000600000000000000" pitchFamily="2" charset="-128"/>
              <a:ea typeface="あんずもじ" panose="02000600000000000000" pitchFamily="2" charset="-128"/>
              <a:cs typeface="+mn-cs"/>
              <a:sym typeface="Source Han Sans JP Medium"/>
            </a:endParaRPr>
          </a:p>
          <a:p>
            <a:pPr marL="0" marR="0" indent="0" algn="ctr" defTabSz="821531" rtl="0" fontAlgn="auto" latinLnBrk="0" hangingPunct="0">
              <a:lnSpc>
                <a:spcPct val="130000"/>
              </a:lnSpc>
              <a:spcBef>
                <a:spcPts val="0"/>
              </a:spcBef>
              <a:spcAft>
                <a:spcPts val="0"/>
              </a:spcAft>
              <a:buClrTx/>
              <a:buSzTx/>
              <a:buFontTx/>
              <a:buNone/>
              <a:tabLst/>
            </a:pPr>
            <a:r>
              <a:rPr lang="ja-JP" altLang="en-US"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rPr>
              <a:t>おこられる</a:t>
            </a:r>
            <a:endParaRPr lang="en-US" altLang="ja-JP" sz="3600" dirty="0">
              <a:solidFill>
                <a:schemeClr val="tx2">
                  <a:lumMod val="75000"/>
                </a:schemeClr>
              </a:solidFill>
              <a:latin typeface="あんずもじ" panose="02000600000000000000" pitchFamily="2" charset="-128"/>
              <a:ea typeface="あんずもじ" panose="02000600000000000000" pitchFamily="2" charset="-128"/>
              <a:cs typeface="+mn-cs"/>
              <a:sym typeface="Source Han Sans JP Medium"/>
            </a:endParaRPr>
          </a:p>
        </p:txBody>
      </p:sp>
      <p:pic>
        <p:nvPicPr>
          <p:cNvPr id="9" name="グラフィックス 8" descr="バッジ: チェックマーク 1 単色塗りつぶし">
            <a:extLst>
              <a:ext uri="{FF2B5EF4-FFF2-40B4-BE49-F238E27FC236}">
                <a16:creationId xmlns:a16="http://schemas.microsoft.com/office/drawing/2014/main" id="{E5A5C495-F6D8-42D9-97A8-74EEC6169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1235" y="6113003"/>
            <a:ext cx="1640238" cy="1640238"/>
          </a:xfrm>
          <a:prstGeom prst="rect">
            <a:avLst/>
          </a:prstGeom>
        </p:spPr>
      </p:pic>
      <p:sp>
        <p:nvSpPr>
          <p:cNvPr id="12" name="テキスト ボックス 11">
            <a:extLst>
              <a:ext uri="{FF2B5EF4-FFF2-40B4-BE49-F238E27FC236}">
                <a16:creationId xmlns:a16="http://schemas.microsoft.com/office/drawing/2014/main" id="{509312B3-C42E-4614-8E32-B7C1F9873C7F}"/>
              </a:ext>
            </a:extLst>
          </p:cNvPr>
          <p:cNvSpPr txBox="1"/>
          <p:nvPr/>
        </p:nvSpPr>
        <p:spPr>
          <a:xfrm>
            <a:off x="4424998" y="2698894"/>
            <a:ext cx="925295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b="1" dirty="0">
                <a:solidFill>
                  <a:schemeClr val="accent3">
                    <a:lumMod val="50000"/>
                  </a:schemeClr>
                </a:solidFill>
              </a:rPr>
              <a:t>Jambord</a:t>
            </a:r>
            <a:r>
              <a:rPr lang="en-US" altLang="ja-JP" sz="4400" b="1" dirty="0">
                <a:solidFill>
                  <a:schemeClr val="accent3">
                    <a:lumMod val="50000"/>
                  </a:schemeClr>
                </a:solidFill>
              </a:rPr>
              <a:t> </a:t>
            </a:r>
            <a:r>
              <a:rPr lang="en-US" altLang="ja-JP" sz="4400" dirty="0">
                <a:solidFill>
                  <a:schemeClr val="accent3">
                    <a:lumMod val="50000"/>
                  </a:schemeClr>
                </a:solidFill>
              </a:rPr>
              <a:t> </a:t>
            </a:r>
            <a:r>
              <a:rPr lang="en-US" altLang="ja-JP" sz="4400" b="1" dirty="0">
                <a:solidFill>
                  <a:schemeClr val="accent3">
                    <a:lumMod val="50000"/>
                  </a:schemeClr>
                </a:solidFill>
              </a:rPr>
              <a:t>3 </a:t>
            </a:r>
            <a:r>
              <a:rPr lang="ja-JP" altLang="en-US" sz="4400" b="1" dirty="0">
                <a:solidFill>
                  <a:schemeClr val="accent3">
                    <a:lumMod val="50000"/>
                  </a:schemeClr>
                </a:solidFill>
              </a:rPr>
              <a:t>ページ目</a:t>
            </a:r>
            <a:endParaRPr lang="ja-JP" altLang="en-US" sz="4400" dirty="0">
              <a:solidFill>
                <a:schemeClr val="accent3">
                  <a:lumMod val="50000"/>
                </a:schemeClr>
              </a:solidFill>
            </a:endParaRPr>
          </a:p>
        </p:txBody>
      </p:sp>
    </p:spTree>
    <p:extLst>
      <p:ext uri="{BB962C8B-B14F-4D97-AF65-F5344CB8AC3E}">
        <p14:creationId xmlns:p14="http://schemas.microsoft.com/office/powerpoint/2010/main" val="342919379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615851" y="5339953"/>
            <a:ext cx="19064614" cy="3036095"/>
          </a:xfrm>
        </p:spPr>
        <p:txBody>
          <a:bodyPr>
            <a:normAutofit/>
          </a:bodyPr>
          <a:lstStyle/>
          <a:p>
            <a:r>
              <a:rPr lang="ja-JP" altLang="en-US" sz="9600" dirty="0">
                <a:latin typeface="+mn-ea"/>
              </a:rPr>
              <a:t>ブレイクアウトルームへ！</a:t>
            </a:r>
          </a:p>
        </p:txBody>
      </p:sp>
      <p:sp>
        <p:nvSpPr>
          <p:cNvPr id="9" name="Rectangle">
            <a:extLst>
              <a:ext uri="{FF2B5EF4-FFF2-40B4-BE49-F238E27FC236}">
                <a16:creationId xmlns:a16="http://schemas.microsoft.com/office/drawing/2014/main" id="{9F4D4A1B-BA22-4ECA-A496-52245409E0AA}"/>
              </a:ext>
            </a:extLst>
          </p:cNvPr>
          <p:cNvSpPr/>
          <p:nvPr/>
        </p:nvSpPr>
        <p:spPr>
          <a:xfrm>
            <a:off x="2453013" y="5161923"/>
            <a:ext cx="19477973" cy="3392154"/>
          </a:xfrm>
          <a:prstGeom prst="rect">
            <a:avLst/>
          </a:prstGeom>
          <a:ln w="203200">
            <a:solidFill>
              <a:srgbClr val="0070C0"/>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Tree>
    <p:extLst>
      <p:ext uri="{BB962C8B-B14F-4D97-AF65-F5344CB8AC3E}">
        <p14:creationId xmlns:p14="http://schemas.microsoft.com/office/powerpoint/2010/main" val="29815477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651533"/>
            <a:ext cx="19064614" cy="3036095"/>
          </a:xfrm>
        </p:spPr>
        <p:txBody>
          <a:bodyPr>
            <a:normAutofit/>
          </a:bodyPr>
          <a:lstStyle/>
          <a:p>
            <a:r>
              <a:rPr lang="ja-JP" altLang="en-US" dirty="0">
                <a:latin typeface="+mn-ea"/>
              </a:rPr>
              <a:t>アイデア出し②</a:t>
            </a:r>
          </a:p>
        </p:txBody>
      </p:sp>
      <p:sp>
        <p:nvSpPr>
          <p:cNvPr id="9" name="Rectangle">
            <a:extLst>
              <a:ext uri="{FF2B5EF4-FFF2-40B4-BE49-F238E27FC236}">
                <a16:creationId xmlns:a16="http://schemas.microsoft.com/office/drawing/2014/main" id="{9F4D4A1B-BA22-4ECA-A496-52245409E0AA}"/>
              </a:ext>
            </a:extLst>
          </p:cNvPr>
          <p:cNvSpPr/>
          <p:nvPr/>
        </p:nvSpPr>
        <p:spPr>
          <a:xfrm>
            <a:off x="2304789" y="3473503"/>
            <a:ext cx="19477973"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pic>
        <p:nvPicPr>
          <p:cNvPr id="10" name="グラフィックス 9" descr="電球と歯車 単色塗りつぶし">
            <a:extLst>
              <a:ext uri="{FF2B5EF4-FFF2-40B4-BE49-F238E27FC236}">
                <a16:creationId xmlns:a16="http://schemas.microsoft.com/office/drawing/2014/main" id="{1CB00771-8970-4570-BE8D-576B6B516B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7900" y="7708303"/>
            <a:ext cx="3983277" cy="3983277"/>
          </a:xfrm>
          <a:prstGeom prst="rect">
            <a:avLst/>
          </a:prstGeom>
        </p:spPr>
      </p:pic>
    </p:spTree>
    <p:extLst>
      <p:ext uri="{BB962C8B-B14F-4D97-AF65-F5344CB8AC3E}">
        <p14:creationId xmlns:p14="http://schemas.microsoft.com/office/powerpoint/2010/main" val="16348686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ロードマップ"/>
          <p:cNvSpPr txBox="1"/>
          <p:nvPr/>
        </p:nvSpPr>
        <p:spPr>
          <a:xfrm>
            <a:off x="4228222" y="1044666"/>
            <a:ext cx="4780154"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ロードマップ</a:t>
            </a:r>
            <a:endParaRPr sz="6000" b="1" dirty="0"/>
          </a:p>
        </p:txBody>
      </p:sp>
      <p:sp>
        <p:nvSpPr>
          <p:cNvPr id="127" name="ハンズオン…"/>
          <p:cNvSpPr txBox="1"/>
          <p:nvPr/>
        </p:nvSpPr>
        <p:spPr>
          <a:xfrm>
            <a:off x="1318044" y="9457018"/>
            <a:ext cx="3191384" cy="19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800">
                <a:solidFill>
                  <a:srgbClr val="363E45"/>
                </a:solidFill>
              </a:defRPr>
            </a:pPr>
            <a:r>
              <a:t>ハンズオン</a:t>
            </a:r>
          </a:p>
          <a:p>
            <a:pPr>
              <a:defRPr sz="4800">
                <a:solidFill>
                  <a:srgbClr val="363E45"/>
                </a:solidFill>
              </a:defRPr>
            </a:pPr>
            <a:r>
              <a:t>講習会</a:t>
            </a:r>
          </a:p>
        </p:txBody>
      </p:sp>
      <p:sp>
        <p:nvSpPr>
          <p:cNvPr id="128" name="アイデアWS…"/>
          <p:cNvSpPr txBox="1"/>
          <p:nvPr/>
        </p:nvSpPr>
        <p:spPr>
          <a:xfrm>
            <a:off x="6078142" y="9660218"/>
            <a:ext cx="3499842" cy="1539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800">
                <a:solidFill>
                  <a:srgbClr val="363E45"/>
                </a:solidFill>
              </a:defRPr>
            </a:pPr>
            <a:r>
              <a:rPr dirty="0" err="1"/>
              <a:t>アイデアWS</a:t>
            </a:r>
            <a:endParaRPr dirty="0"/>
          </a:p>
          <a:p>
            <a:pPr>
              <a:defRPr sz="3900">
                <a:solidFill>
                  <a:srgbClr val="363E45"/>
                </a:solidFill>
                <a:latin typeface="KAWAIITEGAKIMOJI"/>
                <a:ea typeface="KAWAIITEGAKIMOJI"/>
                <a:cs typeface="KAWAIITEGAKIMOJI"/>
                <a:sym typeface="KAWAIITEGAKIMOJI"/>
              </a:defRPr>
            </a:pPr>
            <a:r>
              <a:rPr dirty="0"/>
              <a:t>（</a:t>
            </a:r>
            <a:r>
              <a:rPr dirty="0" err="1">
                <a:solidFill>
                  <a:srgbClr val="363E44"/>
                </a:solidFill>
              </a:rPr>
              <a:t>イマココ</a:t>
            </a:r>
            <a:r>
              <a:rPr dirty="0"/>
              <a:t>）</a:t>
            </a:r>
          </a:p>
        </p:txBody>
      </p:sp>
      <p:sp>
        <p:nvSpPr>
          <p:cNvPr id="129" name="チーム毎…"/>
          <p:cNvSpPr txBox="1"/>
          <p:nvPr/>
        </p:nvSpPr>
        <p:spPr>
          <a:xfrm>
            <a:off x="11529451" y="9457018"/>
            <a:ext cx="2593976" cy="19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800">
                <a:solidFill>
                  <a:srgbClr val="363E45"/>
                </a:solidFill>
              </a:defRPr>
            </a:pPr>
            <a:r>
              <a:rPr dirty="0" err="1"/>
              <a:t>チーム毎</a:t>
            </a:r>
            <a:endParaRPr dirty="0"/>
          </a:p>
          <a:p>
            <a:pPr>
              <a:defRPr sz="4800">
                <a:solidFill>
                  <a:srgbClr val="363E45"/>
                </a:solidFill>
              </a:defRPr>
            </a:pPr>
            <a:r>
              <a:rPr dirty="0" err="1"/>
              <a:t>作戦会議</a:t>
            </a:r>
            <a:endParaRPr dirty="0"/>
          </a:p>
        </p:txBody>
      </p:sp>
      <p:sp>
        <p:nvSpPr>
          <p:cNvPr id="130" name="ハッカソン…"/>
          <p:cNvSpPr txBox="1"/>
          <p:nvPr/>
        </p:nvSpPr>
        <p:spPr>
          <a:xfrm>
            <a:off x="20134846" y="9457018"/>
            <a:ext cx="3203576" cy="19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800">
                <a:solidFill>
                  <a:srgbClr val="363E45"/>
                </a:solidFill>
              </a:defRPr>
            </a:pPr>
            <a:r>
              <a:t>ハッカソン</a:t>
            </a:r>
          </a:p>
          <a:p>
            <a:pPr>
              <a:defRPr sz="4800">
                <a:solidFill>
                  <a:srgbClr val="363E45"/>
                </a:solidFill>
              </a:defRPr>
            </a:pPr>
            <a:r>
              <a:t>当日</a:t>
            </a:r>
          </a:p>
        </p:txBody>
      </p:sp>
      <p:pic>
        <p:nvPicPr>
          <p:cNvPr id="131" name="noun_sticky notes_1710240.png" descr="noun_sticky notes_1710240.png"/>
          <p:cNvPicPr>
            <a:picLocks noChangeAspect="1"/>
          </p:cNvPicPr>
          <p:nvPr/>
        </p:nvPicPr>
        <p:blipFill>
          <a:blip r:embed="rId2"/>
          <a:stretch>
            <a:fillRect/>
          </a:stretch>
        </p:blipFill>
        <p:spPr>
          <a:xfrm>
            <a:off x="5871019" y="5662956"/>
            <a:ext cx="3914088" cy="3914088"/>
          </a:xfrm>
          <a:prstGeom prst="rect">
            <a:avLst/>
          </a:prstGeom>
          <a:ln w="12700">
            <a:miter lim="400000"/>
          </a:ln>
        </p:spPr>
      </p:pic>
      <p:pic>
        <p:nvPicPr>
          <p:cNvPr id="132" name="noun_Raspberry Pi_1109534.png" descr="noun_Raspberry Pi_1109534.png"/>
          <p:cNvPicPr>
            <a:picLocks noChangeAspect="1"/>
          </p:cNvPicPr>
          <p:nvPr/>
        </p:nvPicPr>
        <p:blipFill>
          <a:blip r:embed="rId3"/>
          <a:stretch>
            <a:fillRect/>
          </a:stretch>
        </p:blipFill>
        <p:spPr>
          <a:xfrm>
            <a:off x="654670" y="5360934"/>
            <a:ext cx="4518132" cy="4518132"/>
          </a:xfrm>
          <a:prstGeom prst="rect">
            <a:avLst/>
          </a:prstGeom>
          <a:ln w="12700">
            <a:miter lim="400000"/>
          </a:ln>
        </p:spPr>
      </p:pic>
      <p:pic>
        <p:nvPicPr>
          <p:cNvPr id="133" name="noun_Brainstorm_1602572.png" descr="noun_Brainstorm_1602572.png"/>
          <p:cNvPicPr>
            <a:picLocks noChangeAspect="1"/>
          </p:cNvPicPr>
          <p:nvPr/>
        </p:nvPicPr>
        <p:blipFill>
          <a:blip r:embed="rId4"/>
          <a:stretch>
            <a:fillRect/>
          </a:stretch>
        </p:blipFill>
        <p:spPr>
          <a:xfrm>
            <a:off x="11192501" y="5986062"/>
            <a:ext cx="3267876" cy="3267876"/>
          </a:xfrm>
          <a:prstGeom prst="rect">
            <a:avLst/>
          </a:prstGeom>
          <a:ln w="12700">
            <a:miter lim="400000"/>
          </a:ln>
        </p:spPr>
      </p:pic>
      <p:pic>
        <p:nvPicPr>
          <p:cNvPr id="134" name="noun_Robot_1116679.png" descr="noun_Robot_1116679.png"/>
          <p:cNvPicPr>
            <a:picLocks noChangeAspect="1"/>
          </p:cNvPicPr>
          <p:nvPr/>
        </p:nvPicPr>
        <p:blipFill>
          <a:blip r:embed="rId5"/>
          <a:stretch>
            <a:fillRect/>
          </a:stretch>
        </p:blipFill>
        <p:spPr>
          <a:xfrm>
            <a:off x="19907364" y="5916956"/>
            <a:ext cx="3363089" cy="3363089"/>
          </a:xfrm>
          <a:prstGeom prst="rect">
            <a:avLst/>
          </a:prstGeom>
          <a:ln w="12700">
            <a:miter lim="400000"/>
          </a:ln>
        </p:spPr>
      </p:pic>
      <p:sp>
        <p:nvSpPr>
          <p:cNvPr id="135" name="▶"/>
          <p:cNvSpPr txBox="1"/>
          <p:nvPr/>
        </p:nvSpPr>
        <p:spPr>
          <a:xfrm>
            <a:off x="4443376" y="8422755"/>
            <a:ext cx="650876" cy="86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3900">
                <a:solidFill>
                  <a:srgbClr val="363E45"/>
                </a:solidFill>
                <a:latin typeface="Source Han Sans JP Heavy"/>
                <a:ea typeface="Source Han Sans JP Heavy"/>
                <a:cs typeface="Source Han Sans JP Heavy"/>
                <a:sym typeface="Source Han Sans JP Heavy"/>
              </a:defRPr>
            </a:lvl1pPr>
          </a:lstStyle>
          <a:p>
            <a:r>
              <a:t>▶</a:t>
            </a:r>
          </a:p>
        </p:txBody>
      </p:sp>
      <p:sp>
        <p:nvSpPr>
          <p:cNvPr id="136" name="▶"/>
          <p:cNvSpPr txBox="1"/>
          <p:nvPr/>
        </p:nvSpPr>
        <p:spPr>
          <a:xfrm>
            <a:off x="10584895" y="8444255"/>
            <a:ext cx="650876" cy="86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3900">
                <a:solidFill>
                  <a:srgbClr val="363E45"/>
                </a:solidFill>
                <a:latin typeface="Source Han Sans JP Heavy"/>
                <a:ea typeface="Source Han Sans JP Heavy"/>
                <a:cs typeface="Source Han Sans JP Heavy"/>
                <a:sym typeface="Source Han Sans JP Heavy"/>
              </a:defRPr>
            </a:lvl1pPr>
          </a:lstStyle>
          <a:p>
            <a:r>
              <a:t>▶</a:t>
            </a:r>
          </a:p>
        </p:txBody>
      </p:sp>
      <p:sp>
        <p:nvSpPr>
          <p:cNvPr id="137" name="▶"/>
          <p:cNvSpPr txBox="1"/>
          <p:nvPr/>
        </p:nvSpPr>
        <p:spPr>
          <a:xfrm>
            <a:off x="14218606" y="8444255"/>
            <a:ext cx="650876" cy="86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3900">
                <a:solidFill>
                  <a:srgbClr val="363E45"/>
                </a:solidFill>
                <a:latin typeface="Source Han Sans JP Heavy"/>
                <a:ea typeface="Source Han Sans JP Heavy"/>
                <a:cs typeface="Source Han Sans JP Heavy"/>
                <a:sym typeface="Source Han Sans JP Heavy"/>
              </a:defRPr>
            </a:lvl1pPr>
          </a:lstStyle>
          <a:p>
            <a:r>
              <a:t>▶</a:t>
            </a:r>
          </a:p>
        </p:txBody>
      </p:sp>
      <p:sp>
        <p:nvSpPr>
          <p:cNvPr id="138" name="▶"/>
          <p:cNvSpPr txBox="1"/>
          <p:nvPr/>
        </p:nvSpPr>
        <p:spPr>
          <a:xfrm>
            <a:off x="19349243" y="8444255"/>
            <a:ext cx="650876" cy="86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3900">
                <a:solidFill>
                  <a:srgbClr val="363E45"/>
                </a:solidFill>
                <a:latin typeface="Source Han Sans JP Heavy"/>
                <a:ea typeface="Source Han Sans JP Heavy"/>
                <a:cs typeface="Source Han Sans JP Heavy"/>
                <a:sym typeface="Source Han Sans JP Heavy"/>
              </a:defRPr>
            </a:lvl1pPr>
          </a:lstStyle>
          <a:p>
            <a:r>
              <a:t>▶</a:t>
            </a:r>
          </a:p>
        </p:txBody>
      </p:sp>
      <p:sp>
        <p:nvSpPr>
          <p:cNvPr id="139" name="この間チームで準備、買い出し、事前制作など"/>
          <p:cNvSpPr txBox="1"/>
          <p:nvPr/>
        </p:nvSpPr>
        <p:spPr>
          <a:xfrm>
            <a:off x="15330008" y="7108698"/>
            <a:ext cx="4236817" cy="2114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a:solidFill>
                  <a:srgbClr val="363E45"/>
                </a:solidFill>
              </a:defRPr>
            </a:lvl1pPr>
          </a:lstStyle>
          <a:p>
            <a:r>
              <a:rPr dirty="0" err="1"/>
              <a:t>この間</a:t>
            </a:r>
            <a:endParaRPr lang="en-US" dirty="0"/>
          </a:p>
          <a:p>
            <a:r>
              <a:rPr dirty="0" err="1"/>
              <a:t>チームで準備</a:t>
            </a:r>
            <a:r>
              <a:rPr dirty="0"/>
              <a:t>、</a:t>
            </a:r>
            <a:endParaRPr lang="en-US" dirty="0"/>
          </a:p>
          <a:p>
            <a:r>
              <a:rPr dirty="0" err="1"/>
              <a:t>買い出し</a:t>
            </a:r>
            <a:r>
              <a:rPr dirty="0"/>
              <a:t>、</a:t>
            </a:r>
            <a:endParaRPr lang="en-US" dirty="0"/>
          </a:p>
          <a:p>
            <a:r>
              <a:rPr dirty="0" err="1"/>
              <a:t>事前制作など</a:t>
            </a:r>
            <a:endParaRPr dirty="0"/>
          </a:p>
        </p:txBody>
      </p:sp>
      <p:sp>
        <p:nvSpPr>
          <p:cNvPr id="140" name="Rectangle"/>
          <p:cNvSpPr/>
          <p:nvPr/>
        </p:nvSpPr>
        <p:spPr>
          <a:xfrm>
            <a:off x="5530480" y="5810943"/>
            <a:ext cx="4595166" cy="6111900"/>
          </a:xfrm>
          <a:prstGeom prst="rect">
            <a:avLst/>
          </a:prstGeom>
          <a:ln w="101600">
            <a:solidFill>
              <a:schemeClr val="accent5">
                <a:lumOff val="-29866"/>
              </a:schemeClr>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41" name="ハッカソンでどのようなプロジェクトをつくるか考えるにあたって、…"/>
          <p:cNvSpPr txBox="1"/>
          <p:nvPr/>
        </p:nvSpPr>
        <p:spPr>
          <a:xfrm>
            <a:off x="4033504" y="3308571"/>
            <a:ext cx="19226416"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a:defRPr sz="4800">
                <a:solidFill>
                  <a:srgbClr val="363E45"/>
                </a:solidFill>
              </a:defRPr>
            </a:pPr>
            <a:r>
              <a:rPr dirty="0" err="1"/>
              <a:t>ハッカソンでどのような</a:t>
            </a:r>
            <a:r>
              <a:rPr lang="ja-JP" altLang="en-US" dirty="0"/>
              <a:t>プロジェクト</a:t>
            </a:r>
            <a:r>
              <a:rPr dirty="0"/>
              <a:t>を</a:t>
            </a:r>
            <a:r>
              <a:rPr lang="ja-JP" altLang="en-US" dirty="0"/>
              <a:t>作る</a:t>
            </a:r>
            <a:r>
              <a:rPr dirty="0" err="1"/>
              <a:t>か考えるにあたって</a:t>
            </a:r>
            <a:r>
              <a:rPr dirty="0"/>
              <a:t>、</a:t>
            </a:r>
          </a:p>
          <a:p>
            <a:pPr algn="l">
              <a:defRPr sz="4800">
                <a:solidFill>
                  <a:srgbClr val="363E45"/>
                </a:solidFill>
              </a:defRPr>
            </a:pPr>
            <a:r>
              <a:rPr dirty="0" err="1"/>
              <a:t>一度アイデアを発散させ</a:t>
            </a:r>
            <a:r>
              <a:rPr lang="ja-JP" altLang="en-US" dirty="0"/>
              <a:t>てから具体的な検討に入ります。</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アイデア発想の規則 その②"/>
          <p:cNvSpPr txBox="1"/>
          <p:nvPr/>
        </p:nvSpPr>
        <p:spPr>
          <a:xfrm>
            <a:off x="4228221" y="1044666"/>
            <a:ext cx="9994405"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アイデア発想の規則</a:t>
            </a:r>
            <a:r>
              <a:rPr sz="6000" b="1" dirty="0"/>
              <a:t> </a:t>
            </a:r>
            <a:r>
              <a:rPr sz="6000" b="1" dirty="0" err="1"/>
              <a:t>その</a:t>
            </a:r>
            <a:r>
              <a:rPr lang="ja-JP" altLang="en-US" sz="6000" b="1" dirty="0"/>
              <a:t>２</a:t>
            </a:r>
            <a:endParaRPr sz="6000" b="1" dirty="0"/>
          </a:p>
        </p:txBody>
      </p:sp>
      <p:sp>
        <p:nvSpPr>
          <p:cNvPr id="163" name="Rectangle"/>
          <p:cNvSpPr/>
          <p:nvPr/>
        </p:nvSpPr>
        <p:spPr>
          <a:xfrm>
            <a:off x="1137674" y="4080973"/>
            <a:ext cx="22108652" cy="3869353"/>
          </a:xfrm>
          <a:prstGeom prst="rect">
            <a:avLst/>
          </a:prstGeom>
          <a:ln w="203200">
            <a:solidFill>
              <a:schemeClr val="accent3">
                <a:hueOff val="914337"/>
                <a:satOff val="31515"/>
                <a:lumOff val="-30790"/>
              </a:schemeClr>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64" name="新しいアイデアは既存の要素同士の掛け合わせにすぎない…"/>
          <p:cNvSpPr txBox="1"/>
          <p:nvPr/>
        </p:nvSpPr>
        <p:spPr>
          <a:xfrm>
            <a:off x="1728914" y="4794354"/>
            <a:ext cx="20926172" cy="2950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6300">
                <a:solidFill>
                  <a:srgbClr val="363E45"/>
                </a:solidFill>
                <a:latin typeface="Source Han Sans JP Heavy"/>
                <a:ea typeface="Source Han Sans JP Heavy"/>
                <a:cs typeface="Source Han Sans JP Heavy"/>
                <a:sym typeface="Source Han Sans JP Heavy"/>
              </a:defRPr>
            </a:pPr>
            <a:r>
              <a:t>新しいアイデアは既存の要素同士の掛け合わせにすぎない</a:t>
            </a:r>
          </a:p>
          <a:p>
            <a:pPr defTabSz="457200">
              <a:lnSpc>
                <a:spcPts val="7300"/>
              </a:lnSpc>
              <a:spcBef>
                <a:spcPts val="1600"/>
              </a:spcBef>
              <a:defRPr sz="3800"/>
            </a:pPr>
            <a:r>
              <a:t>“An idea is nothing more or less than a new combination of old elements”</a:t>
            </a:r>
          </a:p>
        </p:txBody>
      </p:sp>
      <p:sp>
        <p:nvSpPr>
          <p:cNvPr id="165" name="— James Webb Young, A Technique for Producing Ideas (1965)"/>
          <p:cNvSpPr txBox="1"/>
          <p:nvPr/>
        </p:nvSpPr>
        <p:spPr>
          <a:xfrm>
            <a:off x="6061391" y="8940622"/>
            <a:ext cx="11690700" cy="80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457200">
              <a:lnSpc>
                <a:spcPts val="5600"/>
              </a:lnSpc>
              <a:defRPr sz="3500" u="sng"/>
            </a:pPr>
            <a:r>
              <a:rPr u="none" dirty="0"/>
              <a:t>— James Webb Young, </a:t>
            </a:r>
            <a:r>
              <a:rPr dirty="0">
                <a:solidFill>
                  <a:schemeClr val="accent1">
                    <a:lumMod val="50000"/>
                  </a:schemeClr>
                </a:solidFill>
                <a:hlinkClick r:id="rId2">
                  <a:extLst>
                    <a:ext uri="{A12FA001-AC4F-418D-AE19-62706E023703}">
                      <ahyp:hlinkClr xmlns:ahyp="http://schemas.microsoft.com/office/drawing/2018/hyperlinkcolor" val="tx"/>
                    </a:ext>
                  </a:extLst>
                </a:hlinkClick>
              </a:rPr>
              <a:t>A Technique for Producing Ideas</a:t>
            </a:r>
            <a:r>
              <a:rPr u="none" dirty="0">
                <a:solidFill>
                  <a:schemeClr val="accent1">
                    <a:lumMod val="50000"/>
                  </a:schemeClr>
                </a:solidFill>
              </a:rPr>
              <a:t> </a:t>
            </a:r>
            <a:r>
              <a:rPr u="none" dirty="0"/>
              <a:t>(1965) </a:t>
            </a:r>
          </a:p>
        </p:txBody>
      </p:sp>
      <p:pic>
        <p:nvPicPr>
          <p:cNvPr id="166" name="9784484881041.jpg" descr="9784484881041.jpg"/>
          <p:cNvPicPr>
            <a:picLocks noChangeAspect="1"/>
          </p:cNvPicPr>
          <p:nvPr/>
        </p:nvPicPr>
        <p:blipFill>
          <a:blip r:embed="rId3"/>
          <a:stretch>
            <a:fillRect/>
          </a:stretch>
        </p:blipFill>
        <p:spPr>
          <a:xfrm>
            <a:off x="20370617" y="8549906"/>
            <a:ext cx="2857842" cy="432460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アイデア発想の規則 その②"/>
          <p:cNvSpPr txBox="1"/>
          <p:nvPr/>
        </p:nvSpPr>
        <p:spPr>
          <a:xfrm>
            <a:off x="4228222" y="1044666"/>
            <a:ext cx="9805568"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アイデア発想の規則</a:t>
            </a:r>
            <a:r>
              <a:rPr sz="6000" b="1" dirty="0"/>
              <a:t> </a:t>
            </a:r>
            <a:r>
              <a:rPr sz="6000" b="1" dirty="0" err="1"/>
              <a:t>その</a:t>
            </a:r>
            <a:r>
              <a:rPr sz="6000" b="1" dirty="0"/>
              <a:t>②</a:t>
            </a:r>
          </a:p>
        </p:txBody>
      </p:sp>
      <p:sp>
        <p:nvSpPr>
          <p:cNvPr id="170" name="Circle"/>
          <p:cNvSpPr/>
          <p:nvPr/>
        </p:nvSpPr>
        <p:spPr>
          <a:xfrm>
            <a:off x="4455131" y="6622799"/>
            <a:ext cx="1994402" cy="1994402"/>
          </a:xfrm>
          <a:prstGeom prst="ellipse">
            <a:avLst/>
          </a:prstGeom>
          <a:ln w="139700">
            <a:solidFill>
              <a:srgbClr val="363E46"/>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71" name="Circle"/>
          <p:cNvSpPr/>
          <p:nvPr/>
        </p:nvSpPr>
        <p:spPr>
          <a:xfrm>
            <a:off x="7037861" y="6622799"/>
            <a:ext cx="1994402" cy="1994402"/>
          </a:xfrm>
          <a:prstGeom prst="ellipse">
            <a:avLst/>
          </a:prstGeom>
          <a:ln w="139700">
            <a:solidFill>
              <a:srgbClr val="363E46"/>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73" name="要素その①"/>
          <p:cNvSpPr txBox="1"/>
          <p:nvPr/>
        </p:nvSpPr>
        <p:spPr>
          <a:xfrm>
            <a:off x="5423374" y="4324482"/>
            <a:ext cx="2720976" cy="91757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000">
                <a:solidFill>
                  <a:srgbClr val="363E45"/>
                </a:solidFill>
              </a:defRPr>
            </a:lvl1pPr>
          </a:lstStyle>
          <a:p>
            <a:r>
              <a:t>要素その①</a:t>
            </a:r>
          </a:p>
        </p:txBody>
      </p:sp>
      <p:sp>
        <p:nvSpPr>
          <p:cNvPr id="174" name="要素その②"/>
          <p:cNvSpPr txBox="1"/>
          <p:nvPr/>
        </p:nvSpPr>
        <p:spPr>
          <a:xfrm>
            <a:off x="15363764" y="4324482"/>
            <a:ext cx="2720976" cy="91757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000">
                <a:solidFill>
                  <a:srgbClr val="363E45"/>
                </a:solidFill>
              </a:defRPr>
            </a:lvl1pPr>
          </a:lstStyle>
          <a:p>
            <a:r>
              <a:t>要素その②</a:t>
            </a:r>
          </a:p>
        </p:txBody>
      </p:sp>
      <p:sp>
        <p:nvSpPr>
          <p:cNvPr id="175" name="（信州にまつわるキーワード）"/>
          <p:cNvSpPr txBox="1"/>
          <p:nvPr/>
        </p:nvSpPr>
        <p:spPr>
          <a:xfrm>
            <a:off x="2787575" y="9094120"/>
            <a:ext cx="7992572"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600">
                <a:solidFill>
                  <a:srgbClr val="363E45"/>
                </a:solidFill>
              </a:defRPr>
            </a:lvl1pPr>
          </a:lstStyle>
          <a:p>
            <a:r>
              <a:rPr dirty="0"/>
              <a:t>（</a:t>
            </a:r>
            <a:r>
              <a:rPr lang="ja-JP" altLang="en-US" dirty="0"/>
              <a:t>信州</a:t>
            </a:r>
            <a:r>
              <a:rPr dirty="0"/>
              <a:t>にまつわる</a:t>
            </a:r>
            <a:r>
              <a:rPr lang="ja-JP" altLang="en-US" dirty="0"/>
              <a:t>キーワードや課題</a:t>
            </a:r>
            <a:r>
              <a:rPr dirty="0"/>
              <a:t>）</a:t>
            </a:r>
          </a:p>
        </p:txBody>
      </p:sp>
      <p:sp>
        <p:nvSpPr>
          <p:cNvPr id="10" name="IoT技術">
            <a:extLst>
              <a:ext uri="{FF2B5EF4-FFF2-40B4-BE49-F238E27FC236}">
                <a16:creationId xmlns:a16="http://schemas.microsoft.com/office/drawing/2014/main" id="{2002EB25-A162-4BD2-B9A0-7739E5846AF4}"/>
              </a:ext>
            </a:extLst>
          </p:cNvPr>
          <p:cNvSpPr txBox="1"/>
          <p:nvPr/>
        </p:nvSpPr>
        <p:spPr>
          <a:xfrm>
            <a:off x="13383316" y="6209037"/>
            <a:ext cx="6777495" cy="282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14500">
                <a:solidFill>
                  <a:srgbClr val="363E45"/>
                </a:solidFill>
                <a:latin typeface="Source Han Sans JP Heavy"/>
                <a:ea typeface="Source Han Sans JP Heavy"/>
                <a:cs typeface="Source Han Sans JP Heavy"/>
                <a:sym typeface="Source Han Sans JP Heavy"/>
              </a:defRPr>
            </a:lvl1pPr>
          </a:lstStyle>
          <a:p>
            <a:r>
              <a:rPr sz="17400" b="1" dirty="0"/>
              <a:t>IoT</a:t>
            </a:r>
            <a:r>
              <a:rPr b="1" dirty="0"/>
              <a:t>技術</a:t>
            </a:r>
          </a:p>
        </p:txBody>
      </p:sp>
      <p:sp>
        <p:nvSpPr>
          <p:cNvPr id="11" name="×">
            <a:extLst>
              <a:ext uri="{FF2B5EF4-FFF2-40B4-BE49-F238E27FC236}">
                <a16:creationId xmlns:a16="http://schemas.microsoft.com/office/drawing/2014/main" id="{E4734504-72A8-40B8-A9C8-A606909BDE25}"/>
              </a:ext>
            </a:extLst>
          </p:cNvPr>
          <p:cNvSpPr txBox="1"/>
          <p:nvPr/>
        </p:nvSpPr>
        <p:spPr>
          <a:xfrm>
            <a:off x="10800586" y="5839704"/>
            <a:ext cx="1562927" cy="3560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10700">
                <a:solidFill>
                  <a:srgbClr val="363E45"/>
                </a:solidFill>
                <a:latin typeface="Source Han Sans JP Heavy"/>
                <a:ea typeface="Source Han Sans JP Heavy"/>
                <a:cs typeface="Source Han Sans JP Heavy"/>
                <a:sym typeface="Source Han Sans JP Heavy"/>
              </a:defRPr>
            </a:lvl1pPr>
          </a:lstStyle>
          <a:p>
            <a:r>
              <a:rPr sz="22200" dirty="0"/>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oTシステム発想のコツ"/>
          <p:cNvSpPr txBox="1"/>
          <p:nvPr/>
        </p:nvSpPr>
        <p:spPr>
          <a:xfrm>
            <a:off x="4228222" y="1044666"/>
            <a:ext cx="8043868"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IoTシステム発想のコツ</a:t>
            </a:r>
            <a:endParaRPr sz="6000" b="1" dirty="0"/>
          </a:p>
        </p:txBody>
      </p:sp>
      <p:sp>
        <p:nvSpPr>
          <p:cNvPr id="219" name="アクチュエーション"/>
          <p:cNvSpPr txBox="1"/>
          <p:nvPr/>
        </p:nvSpPr>
        <p:spPr>
          <a:xfrm>
            <a:off x="16166464" y="5633258"/>
            <a:ext cx="7790593" cy="1159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6600">
                <a:solidFill>
                  <a:srgbClr val="E1623A"/>
                </a:solidFill>
                <a:latin typeface="Source Han Sans JP Heavy"/>
                <a:ea typeface="Source Han Sans JP Heavy"/>
                <a:cs typeface="Source Han Sans JP Heavy"/>
                <a:sym typeface="Source Han Sans JP Heavy"/>
              </a:defRPr>
            </a:lvl1pPr>
          </a:lstStyle>
          <a:p>
            <a:r>
              <a:rPr b="1" dirty="0"/>
              <a:t>アクチュエーション</a:t>
            </a:r>
          </a:p>
        </p:txBody>
      </p:sp>
      <p:sp>
        <p:nvSpPr>
          <p:cNvPr id="220" name="実世界の情報をインプット…"/>
          <p:cNvSpPr txBox="1"/>
          <p:nvPr/>
        </p:nvSpPr>
        <p:spPr>
          <a:xfrm>
            <a:off x="718055" y="7792880"/>
            <a:ext cx="7133362" cy="1515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indent="12700">
              <a:lnSpc>
                <a:spcPct val="120000"/>
              </a:lnSpc>
              <a:defRPr sz="4300">
                <a:solidFill>
                  <a:srgbClr val="363E45"/>
                </a:solidFill>
              </a:defRPr>
            </a:pPr>
            <a:r>
              <a:rPr dirty="0"/>
              <a:t>実世界の情報を</a:t>
            </a:r>
            <a:r>
              <a:rPr dirty="0">
                <a:solidFill>
                  <a:srgbClr val="B92021"/>
                </a:solidFill>
              </a:rPr>
              <a:t>インプット</a:t>
            </a:r>
          </a:p>
          <a:p>
            <a:pPr indent="12700">
              <a:lnSpc>
                <a:spcPct val="120000"/>
              </a:lnSpc>
              <a:defRPr sz="3400">
                <a:solidFill>
                  <a:srgbClr val="363E45"/>
                </a:solidFill>
              </a:defRPr>
            </a:pPr>
            <a:r>
              <a:rPr dirty="0"/>
              <a:t>（温度センサー、人感センサー等）</a:t>
            </a:r>
          </a:p>
        </p:txBody>
      </p:sp>
      <p:sp>
        <p:nvSpPr>
          <p:cNvPr id="221" name="センシング"/>
          <p:cNvSpPr txBox="1"/>
          <p:nvPr/>
        </p:nvSpPr>
        <p:spPr>
          <a:xfrm>
            <a:off x="1731944" y="5491982"/>
            <a:ext cx="5297924" cy="1375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8000">
                <a:solidFill>
                  <a:srgbClr val="E1623A"/>
                </a:solidFill>
                <a:latin typeface="Source Han Sans JP Heavy"/>
                <a:ea typeface="Source Han Sans JP Heavy"/>
                <a:cs typeface="Source Han Sans JP Heavy"/>
                <a:sym typeface="Source Han Sans JP Heavy"/>
              </a:defRPr>
            </a:lvl1pPr>
          </a:lstStyle>
          <a:p>
            <a:r>
              <a:rPr b="1" dirty="0"/>
              <a:t>センシング</a:t>
            </a:r>
          </a:p>
        </p:txBody>
      </p:sp>
      <p:sp>
        <p:nvSpPr>
          <p:cNvPr id="222" name="実世界へのはたらきかけ"/>
          <p:cNvSpPr txBox="1"/>
          <p:nvPr/>
        </p:nvSpPr>
        <p:spPr>
          <a:xfrm>
            <a:off x="16598231" y="7641739"/>
            <a:ext cx="6164454" cy="955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indent="12700">
              <a:lnSpc>
                <a:spcPct val="120000"/>
              </a:lnSpc>
              <a:defRPr sz="4300">
                <a:solidFill>
                  <a:srgbClr val="363E45"/>
                </a:solidFill>
              </a:defRPr>
            </a:pPr>
            <a:r>
              <a:t>実世界への</a:t>
            </a:r>
            <a:r>
              <a:rPr>
                <a:solidFill>
                  <a:srgbClr val="B92021"/>
                </a:solidFill>
              </a:rPr>
              <a:t>はたらきかけ</a:t>
            </a:r>
          </a:p>
        </p:txBody>
      </p:sp>
      <p:sp>
        <p:nvSpPr>
          <p:cNvPr id="223" name="Line"/>
          <p:cNvSpPr/>
          <p:nvPr/>
        </p:nvSpPr>
        <p:spPr>
          <a:xfrm flipV="1">
            <a:off x="8839458" y="4939942"/>
            <a:ext cx="1" cy="7867864"/>
          </a:xfrm>
          <a:prstGeom prst="line">
            <a:avLst/>
          </a:prstGeom>
          <a:ln w="50800" cap="rnd">
            <a:solidFill>
              <a:srgbClr val="000000"/>
            </a:solidFill>
            <a:custDash>
              <a:ds d="100000" sp="200000"/>
            </a:custDash>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224" name="Line"/>
          <p:cNvSpPr/>
          <p:nvPr/>
        </p:nvSpPr>
        <p:spPr>
          <a:xfrm>
            <a:off x="7197983" y="6213224"/>
            <a:ext cx="2152712" cy="1"/>
          </a:xfrm>
          <a:prstGeom prst="line">
            <a:avLst/>
          </a:prstGeom>
          <a:ln w="88900">
            <a:solidFill>
              <a:srgbClr val="363E45"/>
            </a:solidFill>
            <a:miter lim="400000"/>
            <a:tailEnd type="triangle"/>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225" name="Line"/>
          <p:cNvSpPr/>
          <p:nvPr/>
        </p:nvSpPr>
        <p:spPr>
          <a:xfrm flipV="1">
            <a:off x="14611203" y="4939942"/>
            <a:ext cx="1" cy="7867864"/>
          </a:xfrm>
          <a:prstGeom prst="line">
            <a:avLst/>
          </a:prstGeom>
          <a:ln w="50800" cap="rnd">
            <a:solidFill>
              <a:srgbClr val="000000"/>
            </a:solidFill>
            <a:custDash>
              <a:ds d="100000" sp="200000"/>
            </a:custDash>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226" name="Line"/>
          <p:cNvSpPr/>
          <p:nvPr/>
        </p:nvSpPr>
        <p:spPr>
          <a:xfrm>
            <a:off x="14353523" y="6213224"/>
            <a:ext cx="1555261" cy="1"/>
          </a:xfrm>
          <a:prstGeom prst="line">
            <a:avLst/>
          </a:prstGeom>
          <a:ln w="88900">
            <a:solidFill>
              <a:srgbClr val="363E45"/>
            </a:solidFill>
            <a:miter lim="400000"/>
            <a:tailEnd type="triangle"/>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227" name="リアル"/>
          <p:cNvSpPr txBox="1"/>
          <p:nvPr/>
        </p:nvSpPr>
        <p:spPr>
          <a:xfrm>
            <a:off x="3291677" y="3148447"/>
            <a:ext cx="1986120"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300">
                <a:latin typeface="ＫＦひま字"/>
                <a:ea typeface="ＫＦひま字"/>
                <a:cs typeface="ＫＦひま字"/>
                <a:sym typeface="ＫＦひま字"/>
              </a:defRPr>
            </a:lvl1pPr>
          </a:lstStyle>
          <a:p>
            <a:r>
              <a:rPr sz="6000" dirty="0">
                <a:latin typeface="あんずもじ" panose="02000600000000000000" pitchFamily="2" charset="-128"/>
                <a:ea typeface="あんずもじ" panose="02000600000000000000" pitchFamily="2" charset="-128"/>
              </a:rPr>
              <a:t>リアル</a:t>
            </a:r>
          </a:p>
        </p:txBody>
      </p:sp>
      <p:sp>
        <p:nvSpPr>
          <p:cNvPr id="228" name="デジタル"/>
          <p:cNvSpPr txBox="1"/>
          <p:nvPr/>
        </p:nvSpPr>
        <p:spPr>
          <a:xfrm>
            <a:off x="10463459" y="3148447"/>
            <a:ext cx="2587246"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300">
                <a:latin typeface="ＫＦひま字"/>
                <a:ea typeface="ＫＦひま字"/>
                <a:cs typeface="ＫＦひま字"/>
                <a:sym typeface="ＫＦひま字"/>
              </a:defRPr>
            </a:lvl1pPr>
          </a:lstStyle>
          <a:p>
            <a:r>
              <a:rPr sz="6000" dirty="0">
                <a:latin typeface="あんずもじ" panose="02000600000000000000" pitchFamily="2" charset="-128"/>
                <a:ea typeface="あんずもじ" panose="02000600000000000000" pitchFamily="2" charset="-128"/>
              </a:rPr>
              <a:t>デジタル</a:t>
            </a:r>
          </a:p>
        </p:txBody>
      </p:sp>
      <p:sp>
        <p:nvSpPr>
          <p:cNvPr id="229" name="リアル"/>
          <p:cNvSpPr txBox="1"/>
          <p:nvPr/>
        </p:nvSpPr>
        <p:spPr>
          <a:xfrm>
            <a:off x="18687400" y="3148447"/>
            <a:ext cx="1986120"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300">
                <a:latin typeface="ＫＦひま字"/>
                <a:ea typeface="ＫＦひま字"/>
                <a:cs typeface="ＫＦひま字"/>
                <a:sym typeface="ＫＦひま字"/>
              </a:defRPr>
            </a:lvl1pPr>
          </a:lstStyle>
          <a:p>
            <a:r>
              <a:rPr sz="6000" dirty="0">
                <a:latin typeface="あんずもじ" panose="02000600000000000000" pitchFamily="2" charset="-128"/>
                <a:ea typeface="あんずもじ" panose="02000600000000000000" pitchFamily="2" charset="-128"/>
              </a:rPr>
              <a:t>リアル</a:t>
            </a:r>
          </a:p>
        </p:txBody>
      </p:sp>
      <p:sp>
        <p:nvSpPr>
          <p:cNvPr id="230" name="Web技術"/>
          <p:cNvSpPr txBox="1"/>
          <p:nvPr/>
        </p:nvSpPr>
        <p:spPr>
          <a:xfrm>
            <a:off x="7895022" y="4197484"/>
            <a:ext cx="1838072"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r>
              <a:rPr b="1" dirty="0" err="1"/>
              <a:t>Web技術</a:t>
            </a:r>
            <a:endParaRPr b="1" dirty="0"/>
          </a:p>
        </p:txBody>
      </p:sp>
      <p:sp>
        <p:nvSpPr>
          <p:cNvPr id="231" name="Web技術"/>
          <p:cNvSpPr txBox="1"/>
          <p:nvPr/>
        </p:nvSpPr>
        <p:spPr>
          <a:xfrm>
            <a:off x="13727950" y="4197484"/>
            <a:ext cx="1766508"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r>
              <a:rPr b="1" dirty="0" err="1"/>
              <a:t>Web技術</a:t>
            </a:r>
            <a:endParaRPr b="1" dirty="0"/>
          </a:p>
        </p:txBody>
      </p:sp>
      <p:sp>
        <p:nvSpPr>
          <p:cNvPr id="232" name="データの処理"/>
          <p:cNvSpPr txBox="1"/>
          <p:nvPr/>
        </p:nvSpPr>
        <p:spPr>
          <a:xfrm>
            <a:off x="10288731" y="5835333"/>
            <a:ext cx="2936700" cy="7557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indent="12700">
              <a:lnSpc>
                <a:spcPct val="120000"/>
              </a:lnSpc>
              <a:defRPr sz="3600">
                <a:solidFill>
                  <a:srgbClr val="363E45"/>
                </a:solidFill>
              </a:defRPr>
            </a:lvl1pPr>
          </a:lstStyle>
          <a:p>
            <a:r>
              <a:rPr b="1" dirty="0"/>
              <a:t>データの処理</a:t>
            </a:r>
          </a:p>
        </p:txBody>
      </p:sp>
      <p:sp>
        <p:nvSpPr>
          <p:cNvPr id="233" name="★どういう情報がほしいかな？"/>
          <p:cNvSpPr txBox="1"/>
          <p:nvPr/>
        </p:nvSpPr>
        <p:spPr>
          <a:xfrm>
            <a:off x="1241221" y="10146502"/>
            <a:ext cx="5745161" cy="813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lnSpc>
                <a:spcPct val="130000"/>
              </a:lnSpc>
              <a:defRPr sz="3900">
                <a:latin typeface="APJapanesefont"/>
                <a:ea typeface="APJapanesefont"/>
                <a:cs typeface="APJapanesefont"/>
                <a:sym typeface="APJapanesefont"/>
              </a:defRPr>
            </a:lvl1pPr>
          </a:lstStyle>
          <a:p>
            <a:r>
              <a:rPr dirty="0"/>
              <a:t>★どういう情報がほしいかな？</a:t>
            </a:r>
          </a:p>
        </p:txBody>
      </p:sp>
      <p:sp>
        <p:nvSpPr>
          <p:cNvPr id="234" name="★ どういう情報があれば、…"/>
          <p:cNvSpPr txBox="1"/>
          <p:nvPr/>
        </p:nvSpPr>
        <p:spPr>
          <a:xfrm>
            <a:off x="1260134" y="10869016"/>
            <a:ext cx="6288580" cy="2374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a:lnSpc>
                <a:spcPct val="130000"/>
              </a:lnSpc>
              <a:defRPr sz="3900">
                <a:latin typeface="APJapanesefont"/>
                <a:ea typeface="APJapanesefont"/>
                <a:cs typeface="APJapanesefont"/>
                <a:sym typeface="APJapanesefont"/>
              </a:defRPr>
            </a:pPr>
            <a:r>
              <a:rPr dirty="0"/>
              <a:t>★ どういう情報があれば、</a:t>
            </a:r>
          </a:p>
          <a:p>
            <a:pPr algn="l">
              <a:lnSpc>
                <a:spcPct val="130000"/>
              </a:lnSpc>
              <a:defRPr sz="3900">
                <a:latin typeface="APJapanesefont"/>
                <a:ea typeface="APJapanesefont"/>
                <a:cs typeface="APJapanesefont"/>
                <a:sym typeface="APJapanesefont"/>
              </a:defRPr>
            </a:pPr>
            <a:r>
              <a:rPr lang="ja-JP" altLang="en-US" dirty="0"/>
              <a:t>　 </a:t>
            </a:r>
            <a:r>
              <a:rPr dirty="0"/>
              <a:t>検知したい条件を満たしたと</a:t>
            </a:r>
          </a:p>
          <a:p>
            <a:pPr algn="l">
              <a:lnSpc>
                <a:spcPct val="130000"/>
              </a:lnSpc>
              <a:defRPr sz="3900">
                <a:latin typeface="APJapanesefont"/>
                <a:ea typeface="APJapanesefont"/>
                <a:cs typeface="APJapanesefont"/>
                <a:sym typeface="APJapanesefont"/>
              </a:defRPr>
            </a:pPr>
            <a:r>
              <a:rPr lang="en-US" dirty="0"/>
              <a:t>   </a:t>
            </a:r>
            <a:r>
              <a:rPr dirty="0"/>
              <a:t>「みなす」ことができるかな？</a:t>
            </a:r>
          </a:p>
        </p:txBody>
      </p:sp>
      <p:sp>
        <p:nvSpPr>
          <p:cNvPr id="235" name="★ なにを動かしたいかな？"/>
          <p:cNvSpPr txBox="1"/>
          <p:nvPr/>
        </p:nvSpPr>
        <p:spPr>
          <a:xfrm>
            <a:off x="16598231" y="10146502"/>
            <a:ext cx="5001368" cy="813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lnSpc>
                <a:spcPct val="130000"/>
              </a:lnSpc>
              <a:defRPr sz="3900">
                <a:latin typeface="APJapanesefont"/>
                <a:ea typeface="APJapanesefont"/>
                <a:cs typeface="APJapanesefont"/>
                <a:sym typeface="APJapanesefont"/>
              </a:defRPr>
            </a:lvl1pPr>
          </a:lstStyle>
          <a:p>
            <a:r>
              <a:rPr dirty="0"/>
              <a:t>★ なにを動かしたいかな？</a:t>
            </a:r>
          </a:p>
        </p:txBody>
      </p:sp>
      <p:sp>
        <p:nvSpPr>
          <p:cNvPr id="236" name="★どういう形で人間に情報を…"/>
          <p:cNvSpPr txBox="1"/>
          <p:nvPr/>
        </p:nvSpPr>
        <p:spPr>
          <a:xfrm>
            <a:off x="16598231" y="11064473"/>
            <a:ext cx="5921492" cy="159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a:lnSpc>
                <a:spcPct val="130000"/>
              </a:lnSpc>
              <a:defRPr sz="3900">
                <a:latin typeface="APJapanesefont"/>
                <a:ea typeface="APJapanesefont"/>
                <a:cs typeface="APJapanesefont"/>
                <a:sym typeface="APJapanesefont"/>
              </a:defRPr>
            </a:pPr>
            <a:r>
              <a:rPr dirty="0"/>
              <a:t>★</a:t>
            </a:r>
            <a:r>
              <a:rPr lang="en-US" dirty="0"/>
              <a:t> </a:t>
            </a:r>
            <a:r>
              <a:rPr dirty="0"/>
              <a:t>どういう形で人間に情報を</a:t>
            </a:r>
          </a:p>
          <a:p>
            <a:pPr algn="l">
              <a:lnSpc>
                <a:spcPct val="130000"/>
              </a:lnSpc>
              <a:defRPr sz="3900">
                <a:latin typeface="APJapanesefont"/>
                <a:ea typeface="APJapanesefont"/>
                <a:cs typeface="APJapanesefont"/>
                <a:sym typeface="APJapanesefont"/>
              </a:defRPr>
            </a:pPr>
            <a:r>
              <a:rPr lang="en-US" dirty="0"/>
              <a:t>   </a:t>
            </a:r>
            <a:r>
              <a:rPr dirty="0"/>
              <a:t>提示するのがいいかな？</a:t>
            </a:r>
          </a:p>
        </p:txBody>
      </p:sp>
      <p:sp>
        <p:nvSpPr>
          <p:cNvPr id="237" name="（メール、Slack、Twitter通知等も）"/>
          <p:cNvSpPr txBox="1"/>
          <p:nvPr/>
        </p:nvSpPr>
        <p:spPr>
          <a:xfrm>
            <a:off x="16531225" y="9121446"/>
            <a:ext cx="6298465" cy="66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indent="12700">
              <a:lnSpc>
                <a:spcPct val="120000"/>
              </a:lnSpc>
              <a:defRPr sz="2800">
                <a:solidFill>
                  <a:srgbClr val="363E45"/>
                </a:solidFill>
              </a:defRPr>
            </a:lvl1pPr>
          </a:lstStyle>
          <a:p>
            <a:r>
              <a:t>（メール、Slack、Twitter通知等も）</a:t>
            </a:r>
          </a:p>
        </p:txBody>
      </p:sp>
      <p:sp>
        <p:nvSpPr>
          <p:cNvPr id="238" name="Rectangle"/>
          <p:cNvSpPr/>
          <p:nvPr/>
        </p:nvSpPr>
        <p:spPr>
          <a:xfrm>
            <a:off x="425507" y="7387448"/>
            <a:ext cx="7848450" cy="2466182"/>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39" name="Rectangle"/>
          <p:cNvSpPr/>
          <p:nvPr/>
        </p:nvSpPr>
        <p:spPr>
          <a:xfrm>
            <a:off x="15737498" y="7387448"/>
            <a:ext cx="7848450" cy="2466182"/>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40" name="表示・計算・蓄積・…"/>
          <p:cNvSpPr txBox="1"/>
          <p:nvPr/>
        </p:nvSpPr>
        <p:spPr>
          <a:xfrm>
            <a:off x="9601043" y="7910248"/>
            <a:ext cx="4312077" cy="1420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indent="12700">
              <a:lnSpc>
                <a:spcPct val="120000"/>
              </a:lnSpc>
              <a:defRPr sz="3600">
                <a:solidFill>
                  <a:srgbClr val="363E45"/>
                </a:solidFill>
              </a:defRPr>
            </a:pPr>
            <a:r>
              <a:rPr dirty="0" err="1">
                <a:solidFill>
                  <a:srgbClr val="E1623A"/>
                </a:solidFill>
              </a:rPr>
              <a:t>表示・計算・蓄積</a:t>
            </a:r>
            <a:r>
              <a:rPr dirty="0">
                <a:solidFill>
                  <a:srgbClr val="E1623A"/>
                </a:solidFill>
              </a:rPr>
              <a:t>・</a:t>
            </a:r>
          </a:p>
          <a:p>
            <a:pPr indent="12700">
              <a:lnSpc>
                <a:spcPct val="120000"/>
              </a:lnSpc>
              <a:defRPr sz="3600">
                <a:solidFill>
                  <a:srgbClr val="363E45"/>
                </a:solidFill>
              </a:defRPr>
            </a:pPr>
            <a:r>
              <a:rPr dirty="0">
                <a:solidFill>
                  <a:srgbClr val="E1623A"/>
                </a:solidFill>
              </a:rPr>
              <a:t>条件分岐等</a:t>
            </a:r>
          </a:p>
        </p:txBody>
      </p:sp>
      <p:sp>
        <p:nvSpPr>
          <p:cNvPr id="241" name="Rectangle"/>
          <p:cNvSpPr/>
          <p:nvPr/>
        </p:nvSpPr>
        <p:spPr>
          <a:xfrm>
            <a:off x="9339974" y="7430403"/>
            <a:ext cx="4834214" cy="2380272"/>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42" name="（ファン、モーター、LED等）"/>
          <p:cNvSpPr txBox="1"/>
          <p:nvPr/>
        </p:nvSpPr>
        <p:spPr>
          <a:xfrm>
            <a:off x="17174164" y="8520460"/>
            <a:ext cx="5012589" cy="61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indent="12700">
              <a:lnSpc>
                <a:spcPct val="120000"/>
              </a:lnSpc>
              <a:defRPr sz="2800">
                <a:solidFill>
                  <a:srgbClr val="363E45"/>
                </a:solidFill>
              </a:defRPr>
            </a:lvl1pPr>
          </a:lstStyle>
          <a:p>
            <a:r>
              <a:rPr dirty="0"/>
              <a:t>（ファン、モーター、LED等）</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アイデア発想② 「どう楽しくにするか」（30分）"/>
          <p:cNvSpPr txBox="1"/>
          <p:nvPr/>
        </p:nvSpPr>
        <p:spPr>
          <a:xfrm>
            <a:off x="4153546" y="981350"/>
            <a:ext cx="19987275"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アイデア</a:t>
            </a:r>
            <a:r>
              <a:rPr lang="ja-JP" altLang="en-US" sz="6000" b="1" dirty="0"/>
              <a:t>出し</a:t>
            </a:r>
            <a:r>
              <a:rPr sz="6000" b="1" dirty="0"/>
              <a:t>②</a:t>
            </a:r>
            <a:r>
              <a:rPr lang="ja-JP" altLang="en-US" sz="6000" b="1" dirty="0"/>
              <a:t>（</a:t>
            </a:r>
            <a:r>
              <a:rPr lang="en-US" altLang="ja-JP" sz="6000" b="1" dirty="0"/>
              <a:t>15</a:t>
            </a:r>
            <a:r>
              <a:rPr lang="ja-JP" altLang="en-US" sz="6000" b="1" dirty="0"/>
              <a:t>分）</a:t>
            </a:r>
            <a:endParaRPr sz="6000" b="1" dirty="0"/>
          </a:p>
        </p:txBody>
      </p:sp>
      <p:sp>
        <p:nvSpPr>
          <p:cNvPr id="213" name="Rectangle"/>
          <p:cNvSpPr/>
          <p:nvPr/>
        </p:nvSpPr>
        <p:spPr>
          <a:xfrm>
            <a:off x="2572718" y="4258225"/>
            <a:ext cx="19785797" cy="2143148"/>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14" name="挙がっている対象を「IoT技術」でどうアップデートしますか？"/>
          <p:cNvSpPr txBox="1"/>
          <p:nvPr/>
        </p:nvSpPr>
        <p:spPr>
          <a:xfrm>
            <a:off x="2354613" y="6749530"/>
            <a:ext cx="20630647"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4800">
                <a:solidFill>
                  <a:srgbClr val="363E45"/>
                </a:solidFill>
                <a:latin typeface="Source Han Sans JP Heavy"/>
                <a:ea typeface="Source Han Sans JP Heavy"/>
                <a:cs typeface="Source Han Sans JP Heavy"/>
                <a:sym typeface="Source Han Sans JP Heavy"/>
              </a:defRPr>
            </a:lvl1pPr>
          </a:lstStyle>
          <a:p>
            <a:r>
              <a:rPr lang="ja-JP" altLang="en-US" sz="6000" dirty="0">
                <a:solidFill>
                  <a:srgbClr val="C00000"/>
                </a:solidFill>
                <a:latin typeface="あんずもじ" panose="02000600000000000000" pitchFamily="2" charset="-128"/>
                <a:ea typeface="あんずもじ" panose="02000600000000000000" pitchFamily="2" charset="-128"/>
              </a:rPr>
              <a:t>これまでに</a:t>
            </a:r>
            <a:r>
              <a:rPr sz="6000" dirty="0">
                <a:solidFill>
                  <a:srgbClr val="C00000"/>
                </a:solidFill>
                <a:latin typeface="あんずもじ" panose="02000600000000000000" pitchFamily="2" charset="-128"/>
                <a:ea typeface="あんずもじ" panose="02000600000000000000" pitchFamily="2" charset="-128"/>
              </a:rPr>
              <a:t>挙</a:t>
            </a:r>
            <a:r>
              <a:rPr lang="ja-JP" altLang="en-US" sz="6000" dirty="0">
                <a:solidFill>
                  <a:srgbClr val="C00000"/>
                </a:solidFill>
                <a:latin typeface="あんずもじ" panose="02000600000000000000" pitchFamily="2" charset="-128"/>
                <a:ea typeface="あんずもじ" panose="02000600000000000000" pitchFamily="2" charset="-128"/>
              </a:rPr>
              <a:t>げた内容やキーワード</a:t>
            </a:r>
            <a:r>
              <a:rPr sz="6000" dirty="0">
                <a:solidFill>
                  <a:srgbClr val="C00000"/>
                </a:solidFill>
                <a:latin typeface="あんずもじ" panose="02000600000000000000" pitchFamily="2" charset="-128"/>
                <a:ea typeface="あんずもじ" panose="02000600000000000000" pitchFamily="2" charset="-128"/>
              </a:rPr>
              <a:t>を「IoT技術」でどうアップデート</a:t>
            </a:r>
            <a:r>
              <a:rPr lang="ja-JP" altLang="en-US" sz="6000" dirty="0">
                <a:solidFill>
                  <a:srgbClr val="C00000"/>
                </a:solidFill>
                <a:latin typeface="あんずもじ" panose="02000600000000000000" pitchFamily="2" charset="-128"/>
                <a:ea typeface="あんずもじ" panose="02000600000000000000" pitchFamily="2" charset="-128"/>
              </a:rPr>
              <a:t>する</a:t>
            </a:r>
            <a:r>
              <a:rPr sz="6000" dirty="0">
                <a:solidFill>
                  <a:srgbClr val="C00000"/>
                </a:solidFill>
                <a:latin typeface="あんずもじ" panose="02000600000000000000" pitchFamily="2" charset="-128"/>
                <a:ea typeface="あんずもじ" panose="02000600000000000000" pitchFamily="2" charset="-128"/>
              </a:rPr>
              <a:t>？</a:t>
            </a:r>
          </a:p>
        </p:txBody>
      </p:sp>
      <p:sp>
        <p:nvSpPr>
          <p:cNvPr id="215" name="その対象が抱えている「問題点」を「改善」するアイデア…"/>
          <p:cNvSpPr txBox="1"/>
          <p:nvPr/>
        </p:nvSpPr>
        <p:spPr>
          <a:xfrm>
            <a:off x="1610801" y="8513444"/>
            <a:ext cx="22039959" cy="44594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059872" lvl="2" indent="-228600" algn="just" defTabSz="457200">
              <a:lnSpc>
                <a:spcPct val="130000"/>
              </a:lnSpc>
              <a:spcBef>
                <a:spcPts val="500"/>
              </a:spcBef>
              <a:buClr>
                <a:srgbClr val="000000"/>
              </a:buClr>
              <a:buSzPct val="100000"/>
              <a:buChar char="❖"/>
              <a:defRPr sz="4200">
                <a:solidFill>
                  <a:srgbClr val="363E45"/>
                </a:solidFill>
              </a:defRPr>
            </a:pPr>
            <a:r>
              <a:rPr dirty="0"/>
              <a:t> </a:t>
            </a:r>
            <a:r>
              <a:rPr lang="en-US" dirty="0">
                <a:solidFill>
                  <a:schemeClr val="tx1">
                    <a:lumMod val="75000"/>
                    <a:lumOff val="25000"/>
                  </a:schemeClr>
                </a:solidFill>
              </a:rPr>
              <a:t>IoT</a:t>
            </a:r>
            <a:r>
              <a:rPr lang="ja-JP" altLang="en-US" dirty="0">
                <a:solidFill>
                  <a:schemeClr val="tx1">
                    <a:lumMod val="75000"/>
                    <a:lumOff val="25000"/>
                  </a:schemeClr>
                </a:solidFill>
              </a:rPr>
              <a:t>技術のかけ合わせで、</a:t>
            </a:r>
            <a:r>
              <a:rPr dirty="0">
                <a:solidFill>
                  <a:schemeClr val="tx1">
                    <a:lumMod val="75000"/>
                    <a:lumOff val="25000"/>
                  </a:schemeClr>
                </a:solidFill>
              </a:rPr>
              <a:t>その対象が抱えている「問題点」を「改善」するアイデア</a:t>
            </a:r>
          </a:p>
          <a:p>
            <a:pPr marL="1059872" lvl="2" indent="-228600" algn="just" defTabSz="457200">
              <a:lnSpc>
                <a:spcPct val="130000"/>
              </a:lnSpc>
              <a:spcBef>
                <a:spcPts val="500"/>
              </a:spcBef>
              <a:buClr>
                <a:srgbClr val="000000"/>
              </a:buClr>
              <a:buSzPct val="100000"/>
              <a:buChar char="❖"/>
              <a:defRPr sz="4200">
                <a:solidFill>
                  <a:srgbClr val="363E45"/>
                </a:solidFill>
              </a:defRPr>
            </a:pPr>
            <a:r>
              <a:rPr dirty="0"/>
              <a:t> その対象に</a:t>
            </a:r>
            <a:r>
              <a:rPr lang="en-US" altLang="ja-JP" dirty="0"/>
              <a:t>IoT</a:t>
            </a:r>
            <a:r>
              <a:rPr lang="ja-JP" altLang="en-US" dirty="0"/>
              <a:t>を</a:t>
            </a:r>
            <a:r>
              <a:rPr dirty="0"/>
              <a:t>付け加えることで「より楽しく」「より便利に」するアイデア</a:t>
            </a:r>
          </a:p>
          <a:p>
            <a:pPr marL="1059872" lvl="2" indent="-228600" algn="just" defTabSz="457200">
              <a:lnSpc>
                <a:spcPct val="130000"/>
              </a:lnSpc>
              <a:spcBef>
                <a:spcPts val="500"/>
              </a:spcBef>
              <a:buClr>
                <a:srgbClr val="000000"/>
              </a:buClr>
              <a:buSzPct val="100000"/>
              <a:buChar char="❖"/>
              <a:defRPr sz="4200">
                <a:solidFill>
                  <a:srgbClr val="363E45"/>
                </a:solidFill>
              </a:defRPr>
            </a:pPr>
            <a:r>
              <a:rPr dirty="0"/>
              <a:t> 上記どちらでもないけれど、</a:t>
            </a:r>
            <a:r>
              <a:rPr dirty="0">
                <a:solidFill>
                  <a:schemeClr val="accent5">
                    <a:lumOff val="-29866"/>
                  </a:schemeClr>
                </a:solidFill>
              </a:rPr>
              <a:t>なんだか面白そうなアイデア</a:t>
            </a:r>
            <a:endParaRPr lang="en-US" sz="4200" dirty="0">
              <a:solidFill>
                <a:schemeClr val="accent5">
                  <a:lumOff val="-29866"/>
                </a:schemeClr>
              </a:solidFill>
            </a:endParaRPr>
          </a:p>
          <a:p>
            <a:pPr marL="1059872" lvl="2" indent="-228600" algn="just" defTabSz="457200">
              <a:lnSpc>
                <a:spcPct val="130000"/>
              </a:lnSpc>
              <a:spcBef>
                <a:spcPts val="500"/>
              </a:spcBef>
              <a:buClr>
                <a:srgbClr val="000000"/>
              </a:buClr>
              <a:buSzPct val="100000"/>
              <a:buChar char="❖"/>
              <a:defRPr sz="4200">
                <a:solidFill>
                  <a:srgbClr val="363E45"/>
                </a:solidFill>
              </a:defRPr>
            </a:pPr>
            <a:r>
              <a:rPr lang="ja-JP" altLang="en-US" sz="4200" dirty="0">
                <a:solidFill>
                  <a:schemeClr val="tx1">
                    <a:lumMod val="65000"/>
                    <a:lumOff val="35000"/>
                  </a:schemeClr>
                </a:solidFill>
              </a:rPr>
              <a:t> 最初に出した信州のキーワードに関しても、</a:t>
            </a:r>
            <a:r>
              <a:rPr lang="en-US" altLang="ja-JP" sz="4200" dirty="0">
                <a:solidFill>
                  <a:schemeClr val="tx1">
                    <a:lumMod val="65000"/>
                    <a:lumOff val="35000"/>
                  </a:schemeClr>
                </a:solidFill>
              </a:rPr>
              <a:t>IoT</a:t>
            </a:r>
            <a:r>
              <a:rPr lang="ja-JP" altLang="en-US" sz="4200" dirty="0">
                <a:solidFill>
                  <a:schemeClr val="tx1">
                    <a:lumMod val="65000"/>
                    <a:lumOff val="35000"/>
                  </a:schemeClr>
                </a:solidFill>
              </a:rPr>
              <a:t>デバイスがあったら実現できそうな、</a:t>
            </a:r>
            <a:endParaRPr lang="en-US" altLang="ja-JP" sz="4200" dirty="0">
              <a:solidFill>
                <a:schemeClr val="tx1">
                  <a:lumMod val="65000"/>
                  <a:lumOff val="35000"/>
                </a:schemeClr>
              </a:solidFill>
            </a:endParaRPr>
          </a:p>
          <a:p>
            <a:pPr marL="831272" lvl="2" indent="0" algn="just" defTabSz="457200">
              <a:lnSpc>
                <a:spcPct val="110000"/>
              </a:lnSpc>
              <a:buClr>
                <a:srgbClr val="000000"/>
              </a:buClr>
              <a:buSzPct val="100000"/>
              <a:defRPr sz="4200">
                <a:solidFill>
                  <a:srgbClr val="363E45"/>
                </a:solidFill>
              </a:defRPr>
            </a:pPr>
            <a:r>
              <a:rPr lang="en-US" altLang="ja-JP" sz="4200" dirty="0">
                <a:solidFill>
                  <a:schemeClr val="tx1">
                    <a:lumMod val="65000"/>
                    <a:lumOff val="35000"/>
                  </a:schemeClr>
                </a:solidFill>
              </a:rPr>
              <a:t>     </a:t>
            </a:r>
            <a:r>
              <a:rPr lang="ja-JP" altLang="en-US" sz="4200" dirty="0">
                <a:solidFill>
                  <a:schemeClr val="tx1">
                    <a:lumMod val="65000"/>
                    <a:lumOff val="35000"/>
                  </a:schemeClr>
                </a:solidFill>
              </a:rPr>
              <a:t>面白い「シナリオ」や「ストーリー」</a:t>
            </a:r>
          </a:p>
        </p:txBody>
      </p:sp>
      <p:sp>
        <p:nvSpPr>
          <p:cNvPr id="7" name="テキスト ボックス 6">
            <a:extLst>
              <a:ext uri="{FF2B5EF4-FFF2-40B4-BE49-F238E27FC236}">
                <a16:creationId xmlns:a16="http://schemas.microsoft.com/office/drawing/2014/main" id="{D171DBC4-C970-48FD-A46B-E07422758243}"/>
              </a:ext>
            </a:extLst>
          </p:cNvPr>
          <p:cNvSpPr txBox="1"/>
          <p:nvPr/>
        </p:nvSpPr>
        <p:spPr>
          <a:xfrm>
            <a:off x="18050005" y="686216"/>
            <a:ext cx="4935255" cy="636712"/>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dirty="0">
                <a:ln>
                  <a:noFill/>
                </a:ln>
                <a:solidFill>
                  <a:schemeClr val="bg1"/>
                </a:solidFill>
                <a:effectLst/>
                <a:uFillTx/>
                <a:latin typeface="Source Han Sans JP Bold"/>
                <a:ea typeface="Source Han Sans JP Bold"/>
                <a:cs typeface="Source Han Sans JP Bold"/>
                <a:sym typeface="Source Han Sans JP Bold"/>
              </a:rPr>
              <a:t>ブレイクアウトルーム</a:t>
            </a:r>
          </a:p>
        </p:txBody>
      </p:sp>
      <p:sp>
        <p:nvSpPr>
          <p:cNvPr id="9" name="テキスト ボックス 8">
            <a:extLst>
              <a:ext uri="{FF2B5EF4-FFF2-40B4-BE49-F238E27FC236}">
                <a16:creationId xmlns:a16="http://schemas.microsoft.com/office/drawing/2014/main" id="{DD0697F3-5436-4CEF-9D48-0BDDEE0E3D9A}"/>
              </a:ext>
            </a:extLst>
          </p:cNvPr>
          <p:cNvSpPr txBox="1"/>
          <p:nvPr/>
        </p:nvSpPr>
        <p:spPr>
          <a:xfrm>
            <a:off x="3444097" y="4729634"/>
            <a:ext cx="1795205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b="1" dirty="0"/>
              <a:t>IoT</a:t>
            </a:r>
            <a:r>
              <a:rPr lang="en-US" altLang="ja-JP" sz="6600" b="1" dirty="0"/>
              <a:t> </a:t>
            </a:r>
            <a:r>
              <a:rPr lang="ja-JP" altLang="en-US" sz="6600" b="1" dirty="0"/>
              <a:t>技術とのかけ合わせアイデア</a:t>
            </a:r>
            <a:endParaRPr lang="ja-JP" altLang="en-US" sz="6600" dirty="0"/>
          </a:p>
        </p:txBody>
      </p:sp>
      <p:sp>
        <p:nvSpPr>
          <p:cNvPr id="10" name="テキスト ボックス 9">
            <a:extLst>
              <a:ext uri="{FF2B5EF4-FFF2-40B4-BE49-F238E27FC236}">
                <a16:creationId xmlns:a16="http://schemas.microsoft.com/office/drawing/2014/main" id="{F2688A6C-36A7-406C-9EB7-E33BA88C12D7}"/>
              </a:ext>
            </a:extLst>
          </p:cNvPr>
          <p:cNvSpPr txBox="1"/>
          <p:nvPr/>
        </p:nvSpPr>
        <p:spPr>
          <a:xfrm>
            <a:off x="2696705" y="3152744"/>
            <a:ext cx="925295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b="1" dirty="0">
                <a:solidFill>
                  <a:schemeClr val="accent3">
                    <a:lumMod val="50000"/>
                  </a:schemeClr>
                </a:solidFill>
              </a:rPr>
              <a:t>Jambord</a:t>
            </a:r>
            <a:r>
              <a:rPr lang="en-US" altLang="ja-JP" sz="4400" b="1" dirty="0">
                <a:solidFill>
                  <a:schemeClr val="accent3">
                    <a:lumMod val="50000"/>
                  </a:schemeClr>
                </a:solidFill>
              </a:rPr>
              <a:t> </a:t>
            </a:r>
            <a:r>
              <a:rPr lang="en-US" altLang="ja-JP" sz="4400" dirty="0">
                <a:solidFill>
                  <a:schemeClr val="accent3">
                    <a:lumMod val="50000"/>
                  </a:schemeClr>
                </a:solidFill>
              </a:rPr>
              <a:t> </a:t>
            </a:r>
            <a:r>
              <a:rPr lang="en-US" altLang="ja-JP" sz="4400" b="1" dirty="0">
                <a:solidFill>
                  <a:schemeClr val="accent3">
                    <a:lumMod val="50000"/>
                  </a:schemeClr>
                </a:solidFill>
              </a:rPr>
              <a:t>4 </a:t>
            </a:r>
            <a:r>
              <a:rPr lang="ja-JP" altLang="en-US" sz="4400" b="1" dirty="0">
                <a:solidFill>
                  <a:schemeClr val="accent3">
                    <a:lumMod val="50000"/>
                  </a:schemeClr>
                </a:solidFill>
              </a:rPr>
              <a:t>ページ目</a:t>
            </a:r>
            <a:endParaRPr lang="ja-JP" altLang="en-US" sz="4400" dirty="0">
              <a:solidFill>
                <a:schemeClr val="accent3">
                  <a:lumMod val="50000"/>
                </a:schemeClr>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例"/>
          <p:cNvSpPr txBox="1"/>
          <p:nvPr/>
        </p:nvSpPr>
        <p:spPr>
          <a:xfrm>
            <a:off x="4666235" y="967984"/>
            <a:ext cx="2172578"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a:t>例</a:t>
            </a:r>
            <a:r>
              <a:rPr lang="ja-JP" altLang="en-US" sz="6000" b="1" dirty="0"/>
              <a:t>：</a:t>
            </a:r>
            <a:endParaRPr sz="6000" b="1" dirty="0"/>
          </a:p>
        </p:txBody>
      </p:sp>
      <p:sp>
        <p:nvSpPr>
          <p:cNvPr id="252" name="IoT技術を活用したデバイスのアイデア…"/>
          <p:cNvSpPr txBox="1"/>
          <p:nvPr/>
        </p:nvSpPr>
        <p:spPr>
          <a:xfrm>
            <a:off x="4167041" y="3280598"/>
            <a:ext cx="16802166" cy="2761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059872" lvl="2" indent="-228600" algn="just" defTabSz="457200">
              <a:lnSpc>
                <a:spcPct val="130000"/>
              </a:lnSpc>
              <a:buClr>
                <a:srgbClr val="000000"/>
              </a:buClr>
              <a:buSzPct val="100000"/>
              <a:buChar char="❖"/>
              <a:defRPr sz="4500">
                <a:solidFill>
                  <a:srgbClr val="363E45"/>
                </a:solidFill>
              </a:defRPr>
            </a:pPr>
            <a:r>
              <a:rPr dirty="0"/>
              <a:t> </a:t>
            </a:r>
            <a:r>
              <a:rPr lang="en-US" dirty="0"/>
              <a:t> </a:t>
            </a:r>
            <a:r>
              <a:rPr dirty="0"/>
              <a:t>IoT技術を活用したデバイスのアイデア</a:t>
            </a:r>
          </a:p>
          <a:p>
            <a:pPr marL="1059872" lvl="2" indent="-228600" algn="just" defTabSz="457200">
              <a:lnSpc>
                <a:spcPct val="130000"/>
              </a:lnSpc>
              <a:buClr>
                <a:srgbClr val="000000"/>
              </a:buClr>
              <a:buSzPct val="100000"/>
              <a:buChar char="❖"/>
              <a:defRPr sz="4500">
                <a:solidFill>
                  <a:srgbClr val="363E45"/>
                </a:solidFill>
              </a:defRPr>
            </a:pPr>
            <a:r>
              <a:rPr lang="en-US" dirty="0">
                <a:solidFill>
                  <a:schemeClr val="accent5">
                    <a:lumOff val="-29866"/>
                  </a:schemeClr>
                </a:solidFill>
              </a:rPr>
              <a:t>  </a:t>
            </a:r>
            <a:r>
              <a:rPr dirty="0">
                <a:solidFill>
                  <a:schemeClr val="accent5">
                    <a:lumOff val="-29866"/>
                  </a:schemeClr>
                </a:solidFill>
              </a:rPr>
              <a:t>使えそうなセンサー</a:t>
            </a:r>
            <a:r>
              <a:rPr dirty="0"/>
              <a:t>も書き込む</a:t>
            </a:r>
          </a:p>
          <a:p>
            <a:pPr marL="1059872" lvl="2" indent="-228600" algn="just" defTabSz="457200">
              <a:lnSpc>
                <a:spcPct val="130000"/>
              </a:lnSpc>
              <a:buClr>
                <a:srgbClr val="000000"/>
              </a:buClr>
              <a:buSzPct val="100000"/>
              <a:buChar char="❖"/>
              <a:defRPr sz="4500">
                <a:solidFill>
                  <a:srgbClr val="363E45"/>
                </a:solidFill>
              </a:defRPr>
            </a:pPr>
            <a:r>
              <a:rPr dirty="0"/>
              <a:t> </a:t>
            </a:r>
            <a:r>
              <a:rPr lang="en-US" dirty="0"/>
              <a:t> </a:t>
            </a:r>
            <a:r>
              <a:rPr dirty="0" err="1"/>
              <a:t>使うセンサーがわからない場合はアイデアだけでもOK</a:t>
            </a:r>
            <a:r>
              <a:rPr dirty="0"/>
              <a:t>!</a:t>
            </a:r>
          </a:p>
        </p:txBody>
      </p:sp>
      <p:grpSp>
        <p:nvGrpSpPr>
          <p:cNvPr id="5" name="Group 4">
            <a:extLst>
              <a:ext uri="{FF2B5EF4-FFF2-40B4-BE49-F238E27FC236}">
                <a16:creationId xmlns:a16="http://schemas.microsoft.com/office/drawing/2014/main" id="{AF60FE31-1E65-7E42-A38F-251F7B6BB08C}"/>
              </a:ext>
            </a:extLst>
          </p:cNvPr>
          <p:cNvGrpSpPr/>
          <p:nvPr/>
        </p:nvGrpSpPr>
        <p:grpSpPr>
          <a:xfrm>
            <a:off x="10071894" y="6730243"/>
            <a:ext cx="6373714" cy="6185019"/>
            <a:chOff x="3512260" y="5338178"/>
            <a:chExt cx="6373714" cy="6185019"/>
          </a:xfrm>
          <a:solidFill>
            <a:schemeClr val="accent4">
              <a:lumMod val="20000"/>
              <a:lumOff val="80000"/>
            </a:schemeClr>
          </a:solidFill>
        </p:grpSpPr>
        <p:sp>
          <p:nvSpPr>
            <p:cNvPr id="3" name="Rectangle 2">
              <a:extLst>
                <a:ext uri="{FF2B5EF4-FFF2-40B4-BE49-F238E27FC236}">
                  <a16:creationId xmlns:a16="http://schemas.microsoft.com/office/drawing/2014/main" id="{C3A1EB1C-F7D9-8948-839E-65D9469CA3BA}"/>
                </a:ext>
              </a:extLst>
            </p:cNvPr>
            <p:cNvSpPr/>
            <p:nvPr/>
          </p:nvSpPr>
          <p:spPr>
            <a:xfrm>
              <a:off x="3512260" y="5338178"/>
              <a:ext cx="6373714" cy="6185019"/>
            </a:xfrm>
            <a:prstGeom prst="rect">
              <a:avLst/>
            </a:prstGeom>
            <a:grpFill/>
            <a:ln>
              <a:solidFill>
                <a:schemeClr val="tx1"/>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4" name="TextBox 3">
              <a:extLst>
                <a:ext uri="{FF2B5EF4-FFF2-40B4-BE49-F238E27FC236}">
                  <a16:creationId xmlns:a16="http://schemas.microsoft.com/office/drawing/2014/main" id="{3A564A3D-FBCB-DC4B-BF36-CF04CAA05A28}"/>
                </a:ext>
              </a:extLst>
            </p:cNvPr>
            <p:cNvSpPr txBox="1"/>
            <p:nvPr/>
          </p:nvSpPr>
          <p:spPr>
            <a:xfrm>
              <a:off x="4198246" y="5854211"/>
              <a:ext cx="4927600" cy="494558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ja-JP" altLang="en-US" sz="4800" dirty="0">
                  <a:solidFill>
                    <a:schemeClr val="bg2">
                      <a:lumMod val="25000"/>
                    </a:schemeClr>
                  </a:solidFill>
                  <a:latin typeface="あんずもじ" panose="02000600000000000000" pitchFamily="2" charset="-128"/>
                  <a:ea typeface="あんずもじ" panose="02000600000000000000" pitchFamily="2" charset="-128"/>
                </a:rPr>
                <a:t>収穫時の事故を</a:t>
              </a:r>
              <a:endParaRPr lang="en-US" altLang="ja-JP" sz="4800" dirty="0">
                <a:solidFill>
                  <a:schemeClr val="bg2">
                    <a:lumMod val="25000"/>
                  </a:schemeClr>
                </a:solidFill>
                <a:latin typeface="あんずもじ" panose="02000600000000000000" pitchFamily="2" charset="-128"/>
                <a:ea typeface="あんずもじ" panose="02000600000000000000" pitchFamily="2" charset="-128"/>
              </a:endParaRPr>
            </a:p>
            <a:p>
              <a:pPr marL="0" marR="0" indent="0" algn="ctr" defTabSz="821531" rtl="0" fontAlgn="auto" latinLnBrk="0" hangingPunct="0">
                <a:lnSpc>
                  <a:spcPct val="100000"/>
                </a:lnSpc>
                <a:spcBef>
                  <a:spcPts val="0"/>
                </a:spcBef>
                <a:spcAft>
                  <a:spcPts val="0"/>
                </a:spcAft>
                <a:buClrTx/>
                <a:buSzTx/>
                <a:buFontTx/>
                <a:buNone/>
                <a:tabLst/>
              </a:pPr>
              <a:r>
                <a:rPr lang="ja-JP" altLang="en-US" sz="4800" dirty="0">
                  <a:solidFill>
                    <a:schemeClr val="bg2">
                      <a:lumMod val="25000"/>
                    </a:schemeClr>
                  </a:solidFill>
                  <a:latin typeface="あんずもじ" panose="02000600000000000000" pitchFamily="2" charset="-128"/>
                  <a:ea typeface="あんずもじ" panose="02000600000000000000" pitchFamily="2" charset="-128"/>
                </a:rPr>
                <a:t>防止してくれる</a:t>
              </a:r>
              <a:endParaRPr lang="en-US" altLang="ja-JP" sz="4800" dirty="0">
                <a:solidFill>
                  <a:schemeClr val="bg2">
                    <a:lumMod val="25000"/>
                  </a:schemeClr>
                </a:solidFill>
                <a:latin typeface="あんずもじ" panose="02000600000000000000" pitchFamily="2" charset="-128"/>
                <a:ea typeface="あんずもじ" panose="02000600000000000000" pitchFamily="2" charset="-128"/>
              </a:endParaRPr>
            </a:p>
            <a:p>
              <a:pPr marL="0" marR="0" indent="0" algn="ctr" defTabSz="821531" rtl="0" fontAlgn="auto" latinLnBrk="0" hangingPunct="0">
                <a:lnSpc>
                  <a:spcPct val="100000"/>
                </a:lnSpc>
                <a:spcBef>
                  <a:spcPts val="0"/>
                </a:spcBef>
                <a:spcAft>
                  <a:spcPts val="0"/>
                </a:spcAft>
                <a:buClrTx/>
                <a:buSzTx/>
                <a:buFontTx/>
                <a:buNone/>
                <a:tabLst/>
              </a:pPr>
              <a:r>
                <a:rPr lang="en-US" altLang="ja-JP" sz="4800" dirty="0">
                  <a:solidFill>
                    <a:schemeClr val="bg2">
                      <a:lumMod val="25000"/>
                    </a:schemeClr>
                  </a:solidFill>
                  <a:latin typeface="あんずもじ" panose="02000600000000000000" pitchFamily="2" charset="-128"/>
                  <a:ea typeface="あんずもじ" panose="02000600000000000000" pitchFamily="2" charset="-128"/>
                </a:rPr>
                <a:t>IoT</a:t>
              </a:r>
              <a:r>
                <a:rPr lang="ja-JP" altLang="en-US" sz="4800" dirty="0">
                  <a:solidFill>
                    <a:schemeClr val="bg2">
                      <a:lumMod val="25000"/>
                    </a:schemeClr>
                  </a:solidFill>
                  <a:latin typeface="あんずもじ" panose="02000600000000000000" pitchFamily="2" charset="-128"/>
                  <a:ea typeface="あんずもじ" panose="02000600000000000000" pitchFamily="2" charset="-128"/>
                </a:rPr>
                <a:t>デバイス</a:t>
              </a:r>
              <a:br>
                <a:rPr lang="en-US" altLang="ja-JP" sz="4800" dirty="0">
                  <a:solidFill>
                    <a:schemeClr val="bg2">
                      <a:lumMod val="25000"/>
                    </a:schemeClr>
                  </a:solidFill>
                  <a:latin typeface="あんずもじ" panose="02000600000000000000" pitchFamily="2" charset="-128"/>
                  <a:ea typeface="あんずもじ" panose="02000600000000000000" pitchFamily="2" charset="-128"/>
                </a:rPr>
              </a:br>
              <a:br>
                <a:rPr lang="en-US" altLang="ja-JP" sz="4800" dirty="0">
                  <a:solidFill>
                    <a:schemeClr val="bg2">
                      <a:lumMod val="25000"/>
                    </a:schemeClr>
                  </a:solidFill>
                </a:rPr>
              </a:br>
              <a:r>
                <a:rPr lang="ja-JP" altLang="en-US" sz="4000" dirty="0">
                  <a:solidFill>
                    <a:schemeClr val="bg2">
                      <a:lumMod val="25000"/>
                    </a:schemeClr>
                  </a:solidFill>
                  <a:latin typeface="あんずもじ" panose="02000600000000000000" pitchFamily="2" charset="-128"/>
                  <a:ea typeface="あんずもじ" panose="02000600000000000000" pitchFamily="2" charset="-128"/>
                </a:rPr>
                <a:t>加速度センサー？</a:t>
              </a:r>
              <a:endParaRPr lang="en-US" altLang="ja-JP" sz="4000" dirty="0">
                <a:solidFill>
                  <a:schemeClr val="bg2">
                    <a:lumMod val="25000"/>
                  </a:schemeClr>
                </a:solidFill>
                <a:latin typeface="あんずもじ" panose="02000600000000000000" pitchFamily="2" charset="-128"/>
                <a:ea typeface="あんずもじ" panose="02000600000000000000" pitchFamily="2" charset="-128"/>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altLang="ja-JP" sz="4000" b="0" i="0" u="none" strike="noStrike" cap="none" spc="0" normalizeH="0" baseline="0" dirty="0">
                <a:ln>
                  <a:noFill/>
                </a:ln>
                <a:solidFill>
                  <a:schemeClr val="bg2">
                    <a:lumMod val="25000"/>
                  </a:schemeClr>
                </a:solidFill>
                <a:effectLst/>
                <a:uFillTx/>
                <a:latin typeface="あんずもじ" panose="02000600000000000000" pitchFamily="2" charset="-128"/>
                <a:ea typeface="あんずもじ" panose="02000600000000000000" pitchFamily="2" charset="-128"/>
                <a:sym typeface="Source Han Sans JP Bold"/>
              </a:endParaRPr>
            </a:p>
            <a:p>
              <a:pPr marL="0" marR="0" indent="0" algn="ctr" defTabSz="821531" rtl="0" fontAlgn="auto" latinLnBrk="0" hangingPunct="0">
                <a:lnSpc>
                  <a:spcPct val="100000"/>
                </a:lnSpc>
                <a:spcBef>
                  <a:spcPts val="0"/>
                </a:spcBef>
                <a:spcAft>
                  <a:spcPts val="0"/>
                </a:spcAft>
                <a:buClrTx/>
                <a:buSzTx/>
                <a:buFontTx/>
                <a:buNone/>
                <a:tabLst/>
              </a:pPr>
              <a:r>
                <a:rPr lang="ja-JP" altLang="en-US" sz="4000" dirty="0">
                  <a:solidFill>
                    <a:schemeClr val="bg2">
                      <a:lumMod val="25000"/>
                    </a:schemeClr>
                  </a:solidFill>
                  <a:latin typeface="あんずもじ" panose="02000600000000000000" pitchFamily="2" charset="-128"/>
                  <a:ea typeface="あんずもじ" panose="02000600000000000000" pitchFamily="2" charset="-128"/>
                </a:rPr>
                <a:t>モーションセンサー？</a:t>
              </a:r>
              <a:endParaRPr kumimoji="0" lang="ja-JP" altLang="en-US" sz="2800" b="0" i="0" u="none" strike="noStrike" cap="none" spc="0" normalizeH="0" baseline="0" dirty="0">
                <a:ln>
                  <a:noFill/>
                </a:ln>
                <a:solidFill>
                  <a:schemeClr val="bg2">
                    <a:lumMod val="25000"/>
                  </a:schemeClr>
                </a:solidFill>
                <a:effectLst/>
                <a:uFillTx/>
                <a:latin typeface="あんずもじ" panose="02000600000000000000" pitchFamily="2" charset="-128"/>
                <a:ea typeface="あんずもじ" panose="02000600000000000000" pitchFamily="2" charset="-128"/>
                <a:sym typeface="Source Han Sans JP Bold"/>
              </a:endParaRPr>
            </a:p>
          </p:txBody>
        </p:sp>
      </p:grpSp>
      <p:sp>
        <p:nvSpPr>
          <p:cNvPr id="8" name="四角形: メモ 7">
            <a:extLst>
              <a:ext uri="{FF2B5EF4-FFF2-40B4-BE49-F238E27FC236}">
                <a16:creationId xmlns:a16="http://schemas.microsoft.com/office/drawing/2014/main" id="{DDDE05B5-AE61-4048-81D1-0DB5D0DDC0B7}"/>
              </a:ext>
            </a:extLst>
          </p:cNvPr>
          <p:cNvSpPr/>
          <p:nvPr/>
        </p:nvSpPr>
        <p:spPr>
          <a:xfrm>
            <a:off x="5028532" y="6939817"/>
            <a:ext cx="3368835" cy="3257560"/>
          </a:xfrm>
          <a:prstGeom prst="foldedCorner">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lang="en-US" altLang="ja-JP" sz="3000" dirty="0">
              <a:solidFill>
                <a:schemeClr val="tx2">
                  <a:lumMod val="75000"/>
                </a:schemeClr>
              </a:solidFill>
              <a:latin typeface="+mn-lt"/>
              <a:ea typeface="+mn-ea"/>
              <a:cs typeface="+mn-cs"/>
              <a:sym typeface="Source Han Sans JP Medium"/>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altLang="ja-JP" sz="3000" b="0" i="0" u="none" strike="noStrike" cap="none" spc="0" normalizeH="0" baseline="0" dirty="0">
              <a:ln>
                <a:noFill/>
              </a:ln>
              <a:solidFill>
                <a:schemeClr val="tx2">
                  <a:lumMod val="75000"/>
                </a:schemeClr>
              </a:solidFill>
              <a:effectLst/>
              <a:uFillTx/>
              <a:latin typeface="+mn-lt"/>
              <a:ea typeface="+mn-ea"/>
              <a:cs typeface="+mn-cs"/>
              <a:sym typeface="Source Han Sans JP Medium"/>
            </a:endParaRPr>
          </a:p>
          <a:p>
            <a:pPr marL="0" marR="0" indent="0" algn="ctr" defTabSz="821531"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dirty="0">
                <a:ln>
                  <a:noFill/>
                </a:ln>
                <a:solidFill>
                  <a:schemeClr val="tx2">
                    <a:lumMod val="75000"/>
                  </a:schemeClr>
                </a:solidFill>
                <a:effectLst/>
                <a:uFillTx/>
                <a:latin typeface="あんずもじ" panose="02000600000000000000" pitchFamily="2" charset="-128"/>
                <a:ea typeface="あんずもじ" panose="02000600000000000000" pitchFamily="2" charset="-128"/>
                <a:cs typeface="+mn-cs"/>
                <a:sym typeface="Source Han Sans JP Medium"/>
              </a:rPr>
              <a:t>果樹園</a:t>
            </a:r>
            <a:endParaRPr kumimoji="0" lang="en-US" altLang="ja-JP" sz="4800" b="0" i="0" u="none" strike="noStrike" cap="none" spc="0" normalizeH="0" baseline="0" dirty="0">
              <a:ln>
                <a:noFill/>
              </a:ln>
              <a:solidFill>
                <a:schemeClr val="tx2">
                  <a:lumMod val="75000"/>
                </a:schemeClr>
              </a:solidFill>
              <a:effectLst/>
              <a:uFillTx/>
              <a:latin typeface="あんずもじ" panose="02000600000000000000" pitchFamily="2" charset="-128"/>
              <a:ea typeface="あんずもじ" panose="02000600000000000000" pitchFamily="2" charset="-128"/>
              <a:cs typeface="+mn-cs"/>
              <a:sym typeface="Source Han Sans JP Medium"/>
            </a:endParaRPr>
          </a:p>
          <a:p>
            <a:pPr marL="0" marR="0" indent="0" algn="ctr" defTabSz="821531" rtl="0" fontAlgn="auto" latinLnBrk="0" hangingPunct="0">
              <a:lnSpc>
                <a:spcPct val="100000"/>
              </a:lnSpc>
              <a:spcBef>
                <a:spcPts val="0"/>
              </a:spcBef>
              <a:spcAft>
                <a:spcPts val="0"/>
              </a:spcAft>
              <a:buClrTx/>
              <a:buSzTx/>
              <a:buFontTx/>
              <a:buNone/>
              <a:tabLst/>
            </a:pPr>
            <a:endParaRPr lang="en-US" altLang="ja-JP" sz="3000" dirty="0">
              <a:solidFill>
                <a:schemeClr val="tx2">
                  <a:lumMod val="75000"/>
                </a:schemeClr>
              </a:solidFill>
              <a:latin typeface="+mn-lt"/>
              <a:ea typeface="+mn-ea"/>
              <a:cs typeface="+mn-cs"/>
              <a:sym typeface="Source Han Sans JP Medium"/>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altLang="ja-JP" sz="3000" b="0" i="0" u="none" strike="noStrike" cap="none" spc="0" normalizeH="0" baseline="0" dirty="0">
              <a:ln>
                <a:noFill/>
              </a:ln>
              <a:solidFill>
                <a:schemeClr val="tx2">
                  <a:lumMod val="75000"/>
                </a:schemeClr>
              </a:solidFill>
              <a:effectLst/>
              <a:uFillTx/>
              <a:latin typeface="+mn-lt"/>
              <a:ea typeface="+mn-ea"/>
              <a:cs typeface="+mn-cs"/>
              <a:sym typeface="Source Han Sans JP Medium"/>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参考： 対応センサーリスト"/>
          <p:cNvSpPr txBox="1"/>
          <p:nvPr/>
        </p:nvSpPr>
        <p:spPr>
          <a:xfrm>
            <a:off x="4228222" y="1044666"/>
            <a:ext cx="10363413"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ヒント</a:t>
            </a:r>
            <a:r>
              <a:rPr sz="6000" b="1" dirty="0"/>
              <a:t>： 対応センサーリスト</a:t>
            </a:r>
          </a:p>
        </p:txBody>
      </p:sp>
      <p:sp>
        <p:nvSpPr>
          <p:cNvPr id="245" name="Rectangle"/>
          <p:cNvSpPr/>
          <p:nvPr/>
        </p:nvSpPr>
        <p:spPr>
          <a:xfrm>
            <a:off x="2875993" y="5306275"/>
            <a:ext cx="20080259" cy="3712968"/>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46" name="IoT デバイスを考える本質は、様々な環境の情報を読み取るセンサーや、逆に環境への物理的な働きかけを可能にするアクチュエーターをどう駆使して、リアルとデジタルをWeb技術でつなぐかにあります。"/>
          <p:cNvSpPr txBox="1"/>
          <p:nvPr/>
        </p:nvSpPr>
        <p:spPr>
          <a:xfrm>
            <a:off x="3548308" y="2801296"/>
            <a:ext cx="18735628" cy="2276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3800">
                <a:solidFill>
                  <a:srgbClr val="363E45"/>
                </a:solidFill>
              </a:defRPr>
            </a:pPr>
            <a:r>
              <a:rPr dirty="0"/>
              <a:t>IoT デバイスを考える本質は、様々な環境の情報を読み取るセンサーや、逆に環境への物理的な働きかけを可能にするアクチュエーターをどう駆使して、リアルとデジタルをWeb技術でつなぐかにあります。</a:t>
            </a:r>
          </a:p>
        </p:txBody>
      </p:sp>
      <p:sp>
        <p:nvSpPr>
          <p:cNvPr id="247" name="各テーブルにある「センサー\アクチュエーターリスト」を参考に、その技術を使ってどう対象をハッピーにできるか発想してみてください"/>
          <p:cNvSpPr txBox="1"/>
          <p:nvPr/>
        </p:nvSpPr>
        <p:spPr>
          <a:xfrm>
            <a:off x="3380885" y="5766803"/>
            <a:ext cx="19070474" cy="273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pPr>
              <a:lnSpc>
                <a:spcPct val="120000"/>
              </a:lnSpc>
            </a:pPr>
            <a:r>
              <a:rPr lang="en-US" dirty="0">
                <a:solidFill>
                  <a:schemeClr val="accent1">
                    <a:lumMod val="50000"/>
                  </a:schemeClr>
                </a:solidFill>
              </a:rPr>
              <a:t>CHIRIMEN </a:t>
            </a:r>
            <a:r>
              <a:rPr lang="ja-JP" altLang="en-US" dirty="0">
                <a:solidFill>
                  <a:schemeClr val="accent1">
                    <a:lumMod val="50000"/>
                  </a:schemeClr>
                </a:solidFill>
              </a:rPr>
              <a:t>対応デバイス</a:t>
            </a:r>
            <a:r>
              <a:rPr dirty="0" err="1">
                <a:solidFill>
                  <a:schemeClr val="accent1">
                    <a:lumMod val="50000"/>
                  </a:schemeClr>
                </a:solidFill>
              </a:rPr>
              <a:t>リスト</a:t>
            </a:r>
            <a:r>
              <a:rPr lang="ja-JP" altLang="en-US" dirty="0">
                <a:solidFill>
                  <a:schemeClr val="accent1">
                    <a:lumMod val="50000"/>
                  </a:schemeClr>
                </a:solidFill>
              </a:rPr>
              <a:t> → 　</a:t>
            </a:r>
            <a:r>
              <a:rPr lang="en-US" dirty="0">
                <a:solidFill>
                  <a:schemeClr val="accent1">
                    <a:lumMod val="50000"/>
                  </a:schemeClr>
                </a:solidFill>
                <a:hlinkClick r:id="rId2">
                  <a:extLst>
                    <a:ext uri="{A12FA001-AC4F-418D-AE19-62706E023703}">
                      <ahyp:hlinkClr xmlns:ahyp="http://schemas.microsoft.com/office/drawing/2018/hyperlinkcolor" val="tx"/>
                    </a:ext>
                  </a:extLst>
                </a:hlinkClick>
              </a:rPr>
              <a:t>https://tutorial.chirimen.org/partslist</a:t>
            </a:r>
            <a:endParaRPr lang="en-US" dirty="0">
              <a:solidFill>
                <a:schemeClr val="accent1">
                  <a:lumMod val="50000"/>
                </a:schemeClr>
              </a:solidFill>
            </a:endParaRPr>
          </a:p>
          <a:p>
            <a:pPr>
              <a:lnSpc>
                <a:spcPct val="120000"/>
              </a:lnSpc>
            </a:pPr>
            <a:r>
              <a:rPr lang="ja-JP" altLang="en-US" dirty="0"/>
              <a:t>も</a:t>
            </a:r>
            <a:r>
              <a:rPr dirty="0" err="1"/>
              <a:t>参考に、その技術を使ってどう対象を</a:t>
            </a:r>
            <a:r>
              <a:rPr lang="en-US" dirty="0"/>
              <a:t> “</a:t>
            </a:r>
            <a:r>
              <a:rPr lang="ja-JP" altLang="en-US" dirty="0"/>
              <a:t>シアワセに”、  “楽しく” </a:t>
            </a:r>
            <a:r>
              <a:rPr dirty="0"/>
              <a:t>できるか発想してみてください</a:t>
            </a:r>
          </a:p>
        </p:txBody>
      </p:sp>
      <p:sp>
        <p:nvSpPr>
          <p:cNvPr id="248" name="【考える視点】"/>
          <p:cNvSpPr txBox="1"/>
          <p:nvPr/>
        </p:nvSpPr>
        <p:spPr>
          <a:xfrm>
            <a:off x="2718487" y="9418729"/>
            <a:ext cx="18652397" cy="1044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4800">
                <a:solidFill>
                  <a:srgbClr val="363E45"/>
                </a:solidFill>
              </a:defRPr>
            </a:lvl1pPr>
          </a:lstStyle>
          <a:p>
            <a:r>
              <a:rPr dirty="0"/>
              <a:t>【</a:t>
            </a:r>
            <a:r>
              <a:rPr dirty="0" err="1"/>
              <a:t>考える視点</a:t>
            </a:r>
            <a:r>
              <a:rPr dirty="0"/>
              <a:t>】</a:t>
            </a:r>
          </a:p>
        </p:txBody>
      </p:sp>
      <p:sp>
        <p:nvSpPr>
          <p:cNvPr id="249" name="どんな出来事を環境から察知したいか…"/>
          <p:cNvSpPr txBox="1"/>
          <p:nvPr/>
        </p:nvSpPr>
        <p:spPr>
          <a:xfrm>
            <a:off x="2875994" y="10609512"/>
            <a:ext cx="18994096" cy="2324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1228436" lvl="1" indent="-812800" algn="just" defTabSz="457200">
              <a:lnSpc>
                <a:spcPct val="120000"/>
              </a:lnSpc>
              <a:spcBef>
                <a:spcPts val="300"/>
              </a:spcBef>
              <a:buClr>
                <a:srgbClr val="000000"/>
              </a:buClr>
              <a:buSzPct val="100000"/>
              <a:buChar char="❖"/>
              <a:defRPr sz="3900"/>
            </a:pPr>
            <a:r>
              <a:rPr dirty="0"/>
              <a:t>どんな出来事を環境から察知したいか</a:t>
            </a:r>
          </a:p>
          <a:p>
            <a:pPr marL="1228436" lvl="1" indent="-812800" algn="just" defTabSz="457200">
              <a:lnSpc>
                <a:spcPct val="120000"/>
              </a:lnSpc>
              <a:spcBef>
                <a:spcPts val="300"/>
              </a:spcBef>
              <a:buClr>
                <a:srgbClr val="000000"/>
              </a:buClr>
              <a:buSzPct val="100000"/>
              <a:buChar char="❖"/>
              <a:defRPr sz="3900"/>
            </a:pPr>
            <a:r>
              <a:rPr dirty="0"/>
              <a:t>その出来事は、どんなセンサーがあれば「察知した」とみなせるか</a:t>
            </a:r>
          </a:p>
          <a:p>
            <a:pPr marL="1228436" lvl="1" indent="-812800" algn="just" defTabSz="457200">
              <a:lnSpc>
                <a:spcPct val="120000"/>
              </a:lnSpc>
              <a:spcBef>
                <a:spcPts val="300"/>
              </a:spcBef>
              <a:buClr>
                <a:srgbClr val="000000"/>
              </a:buClr>
              <a:buSzPct val="100000"/>
              <a:buChar char="❖"/>
              <a:defRPr sz="3900"/>
            </a:pPr>
            <a:r>
              <a:rPr dirty="0"/>
              <a:t>どんなフィードバックを人や環境に返したいか</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615851" y="5339953"/>
            <a:ext cx="19064614" cy="3036095"/>
          </a:xfrm>
        </p:spPr>
        <p:txBody>
          <a:bodyPr>
            <a:normAutofit/>
          </a:bodyPr>
          <a:lstStyle/>
          <a:p>
            <a:r>
              <a:rPr lang="ja-JP" altLang="en-US" sz="9600" dirty="0">
                <a:latin typeface="+mn-ea"/>
              </a:rPr>
              <a:t>ブレイクアウトルームへ！</a:t>
            </a:r>
          </a:p>
        </p:txBody>
      </p:sp>
      <p:sp>
        <p:nvSpPr>
          <p:cNvPr id="9" name="Rectangle">
            <a:extLst>
              <a:ext uri="{FF2B5EF4-FFF2-40B4-BE49-F238E27FC236}">
                <a16:creationId xmlns:a16="http://schemas.microsoft.com/office/drawing/2014/main" id="{9F4D4A1B-BA22-4ECA-A496-52245409E0AA}"/>
              </a:ext>
            </a:extLst>
          </p:cNvPr>
          <p:cNvSpPr/>
          <p:nvPr/>
        </p:nvSpPr>
        <p:spPr>
          <a:xfrm>
            <a:off x="2453013" y="5161923"/>
            <a:ext cx="19477973" cy="3392154"/>
          </a:xfrm>
          <a:prstGeom prst="rect">
            <a:avLst/>
          </a:prstGeom>
          <a:ln w="203200">
            <a:solidFill>
              <a:srgbClr val="0070C0"/>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Tree>
    <p:extLst>
      <p:ext uri="{BB962C8B-B14F-4D97-AF65-F5344CB8AC3E}">
        <p14:creationId xmlns:p14="http://schemas.microsoft.com/office/powerpoint/2010/main" val="4950021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651533"/>
            <a:ext cx="19064614" cy="3036095"/>
          </a:xfrm>
        </p:spPr>
        <p:txBody>
          <a:bodyPr>
            <a:normAutofit/>
          </a:bodyPr>
          <a:lstStyle/>
          <a:p>
            <a:r>
              <a:rPr lang="ja-JP" altLang="en-US" dirty="0">
                <a:solidFill>
                  <a:schemeClr val="bg2">
                    <a:lumMod val="25000"/>
                  </a:schemeClr>
                </a:solidFill>
                <a:latin typeface="+mn-ea"/>
              </a:rPr>
              <a:t>ハッカソン作品の条件</a:t>
            </a:r>
          </a:p>
        </p:txBody>
      </p:sp>
      <p:sp>
        <p:nvSpPr>
          <p:cNvPr id="9" name="Rectangle">
            <a:extLst>
              <a:ext uri="{FF2B5EF4-FFF2-40B4-BE49-F238E27FC236}">
                <a16:creationId xmlns:a16="http://schemas.microsoft.com/office/drawing/2014/main" id="{9F4D4A1B-BA22-4ECA-A496-52245409E0AA}"/>
              </a:ext>
            </a:extLst>
          </p:cNvPr>
          <p:cNvSpPr/>
          <p:nvPr/>
        </p:nvSpPr>
        <p:spPr>
          <a:xfrm>
            <a:off x="2304789" y="3473503"/>
            <a:ext cx="19477973"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pic>
        <p:nvPicPr>
          <p:cNvPr id="5" name="グラフィックス 4" descr="ツール 単色塗りつぶし">
            <a:extLst>
              <a:ext uri="{FF2B5EF4-FFF2-40B4-BE49-F238E27FC236}">
                <a16:creationId xmlns:a16="http://schemas.microsoft.com/office/drawing/2014/main" id="{42EC4D08-40C6-4A97-AB2D-05920BCF83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3453" y="9306731"/>
            <a:ext cx="1935696" cy="1935696"/>
          </a:xfrm>
          <a:prstGeom prst="rect">
            <a:avLst/>
          </a:prstGeom>
        </p:spPr>
      </p:pic>
      <p:pic>
        <p:nvPicPr>
          <p:cNvPr id="6" name="グラフィックス 5" descr="プログラマー男性 単色塗りつぶし">
            <a:extLst>
              <a:ext uri="{FF2B5EF4-FFF2-40B4-BE49-F238E27FC236}">
                <a16:creationId xmlns:a16="http://schemas.microsoft.com/office/drawing/2014/main" id="{9F6D685F-A14A-4FF8-98F5-B32450F300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5270" y="8344244"/>
            <a:ext cx="2898183" cy="2898183"/>
          </a:xfrm>
          <a:prstGeom prst="rect">
            <a:avLst/>
          </a:prstGeom>
        </p:spPr>
      </p:pic>
      <p:pic>
        <p:nvPicPr>
          <p:cNvPr id="7" name="noun_Robot_1116679.png" descr="noun_Robot_1116679.png">
            <a:extLst>
              <a:ext uri="{FF2B5EF4-FFF2-40B4-BE49-F238E27FC236}">
                <a16:creationId xmlns:a16="http://schemas.microsoft.com/office/drawing/2014/main" id="{29062798-BB82-4384-BBC3-7467E545F792}"/>
              </a:ext>
            </a:extLst>
          </p:cNvPr>
          <p:cNvPicPr>
            <a:picLocks noChangeAspect="1"/>
          </p:cNvPicPr>
          <p:nvPr/>
        </p:nvPicPr>
        <p:blipFill>
          <a:blip r:embed="rId6"/>
          <a:stretch>
            <a:fillRect/>
          </a:stretch>
        </p:blipFill>
        <p:spPr>
          <a:xfrm>
            <a:off x="12068015" y="7970650"/>
            <a:ext cx="3953660" cy="3953660"/>
          </a:xfrm>
          <a:prstGeom prst="rect">
            <a:avLst/>
          </a:prstGeom>
          <a:ln w="12700">
            <a:miter lim="400000"/>
          </a:ln>
        </p:spPr>
      </p:pic>
    </p:spTree>
    <p:extLst>
      <p:ext uri="{BB962C8B-B14F-4D97-AF65-F5344CB8AC3E}">
        <p14:creationId xmlns:p14="http://schemas.microsoft.com/office/powerpoint/2010/main" val="94933322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アイデア・バリデーション"/>
          <p:cNvSpPr txBox="1"/>
          <p:nvPr/>
        </p:nvSpPr>
        <p:spPr>
          <a:xfrm>
            <a:off x="4280474" y="315836"/>
            <a:ext cx="18199292" cy="1867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pPr>
              <a:lnSpc>
                <a:spcPct val="130000"/>
              </a:lnSpc>
            </a:pPr>
            <a:r>
              <a:rPr lang="en-US" altLang="ja-JP" sz="4000" b="1" dirty="0"/>
              <a:t>Web×IoT </a:t>
            </a:r>
            <a:r>
              <a:rPr lang="ja-JP" altLang="en-US" sz="4000" b="1" dirty="0"/>
              <a:t>メイカーズ チャレンジ  </a:t>
            </a:r>
            <a:r>
              <a:rPr lang="en-US" altLang="ja-JP" sz="4000" b="1" dirty="0"/>
              <a:t>PLUS </a:t>
            </a:r>
            <a:r>
              <a:rPr lang="ja-JP" altLang="en-US" sz="4000" b="1" dirty="0"/>
              <a:t>ハッカソン</a:t>
            </a:r>
            <a:endParaRPr lang="en-US" altLang="ja-JP" sz="4000" b="1" dirty="0"/>
          </a:p>
          <a:p>
            <a:r>
              <a:rPr lang="ja-JP" altLang="en-US" sz="6000" b="1" dirty="0"/>
              <a:t>作品の条件と審査基準</a:t>
            </a:r>
            <a:endParaRPr sz="6000" b="1" dirty="0"/>
          </a:p>
        </p:txBody>
      </p:sp>
      <p:sp>
        <p:nvSpPr>
          <p:cNvPr id="265" name="Rectangle"/>
          <p:cNvSpPr/>
          <p:nvPr/>
        </p:nvSpPr>
        <p:spPr>
          <a:xfrm>
            <a:off x="3933846" y="3333602"/>
            <a:ext cx="19111006" cy="4930346"/>
          </a:xfrm>
          <a:prstGeom prst="rect">
            <a:avLst/>
          </a:prstGeom>
          <a:ln w="88900">
            <a:solidFill>
              <a:schemeClr val="tx2">
                <a:lumMod val="75000"/>
              </a:schemeClr>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66" name="どのアイデアが一番「面白そう」かつ「実現可能」か、チームで検討してアイデアを絞り込んで下さい。"/>
          <p:cNvSpPr txBox="1"/>
          <p:nvPr/>
        </p:nvSpPr>
        <p:spPr>
          <a:xfrm>
            <a:off x="4526972" y="3573304"/>
            <a:ext cx="18271035" cy="4393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4800">
                <a:solidFill>
                  <a:srgbClr val="363E45"/>
                </a:solidFill>
              </a:defRPr>
            </a:lvl1pPr>
          </a:lstStyle>
          <a:p>
            <a:pPr marL="571500" indent="-571500">
              <a:lnSpc>
                <a:spcPct val="110000"/>
              </a:lnSpc>
              <a:spcAft>
                <a:spcPts val="600"/>
              </a:spcAft>
              <a:buFont typeface="Arial" panose="020B0604020202020204" pitchFamily="34" charset="0"/>
              <a:buChar char="•"/>
            </a:pPr>
            <a:r>
              <a:rPr lang="en-US" altLang="ja-JP" sz="4000" dirty="0"/>
              <a:t>Web</a:t>
            </a:r>
            <a:r>
              <a:rPr lang="ja-JP" altLang="en-US" sz="4000" dirty="0"/>
              <a:t>標準技術を活用したシステムであること。</a:t>
            </a:r>
          </a:p>
          <a:p>
            <a:pPr marL="571500" indent="-571500">
              <a:lnSpc>
                <a:spcPct val="110000"/>
              </a:lnSpc>
              <a:spcAft>
                <a:spcPts val="600"/>
              </a:spcAft>
              <a:buFont typeface="Arial" panose="020B0604020202020204" pitchFamily="34" charset="0"/>
              <a:buChar char="•"/>
            </a:pPr>
            <a:r>
              <a:rPr lang="ja-JP" altLang="en-US" sz="4000" dirty="0"/>
              <a:t>講習で学んだ知識に基づいた創作物であること。</a:t>
            </a:r>
            <a:r>
              <a:rPr lang="en-US" altLang="ja-JP" sz="4000" dirty="0"/>
              <a:t>(</a:t>
            </a:r>
            <a:r>
              <a:rPr lang="ja-JP" altLang="en-US" sz="4000" dirty="0"/>
              <a:t>作品のどこかで</a:t>
            </a:r>
            <a:r>
              <a:rPr lang="en-US" altLang="ja-JP" sz="4000" dirty="0"/>
              <a:t>CHIRIMEN </a:t>
            </a:r>
            <a:r>
              <a:rPr lang="ja-JP" altLang="en-US" sz="4000" dirty="0"/>
              <a:t>環境を使えば</a:t>
            </a:r>
            <a:r>
              <a:rPr lang="en-US" altLang="ja-JP" sz="4000" dirty="0"/>
              <a:t>OK)</a:t>
            </a:r>
          </a:p>
          <a:p>
            <a:pPr marL="571500" indent="-571500">
              <a:lnSpc>
                <a:spcPct val="110000"/>
              </a:lnSpc>
              <a:spcAft>
                <a:spcPts val="600"/>
              </a:spcAft>
              <a:buFont typeface="Arial" panose="020B0604020202020204" pitchFamily="34" charset="0"/>
              <a:buChar char="•"/>
            </a:pPr>
            <a:r>
              <a:rPr lang="ja-JP" altLang="en-US" sz="4000" dirty="0"/>
              <a:t>ハードウェア </a:t>
            </a:r>
            <a:r>
              <a:rPr lang="en-US" altLang="ja-JP" sz="4000" dirty="0"/>
              <a:t>(</a:t>
            </a:r>
            <a:r>
              <a:rPr lang="ja-JP" altLang="en-US" sz="4000" dirty="0"/>
              <a:t>モノ・装置</a:t>
            </a:r>
            <a:r>
              <a:rPr lang="en-US" altLang="ja-JP" sz="4000" dirty="0"/>
              <a:t>) </a:t>
            </a:r>
            <a:r>
              <a:rPr lang="ja-JP" altLang="en-US" sz="4000" dirty="0"/>
              <a:t>をともなった作品であること。</a:t>
            </a:r>
          </a:p>
          <a:p>
            <a:pPr marL="571500" indent="-571500">
              <a:lnSpc>
                <a:spcPct val="110000"/>
              </a:lnSpc>
              <a:spcAft>
                <a:spcPts val="600"/>
              </a:spcAft>
              <a:buFont typeface="Arial" panose="020B0604020202020204" pitchFamily="34" charset="0"/>
              <a:buChar char="•"/>
            </a:pPr>
            <a:r>
              <a:rPr lang="ja-JP" altLang="en-US" sz="4000" dirty="0"/>
              <a:t>無線の活用を前提として、ネットワークサービスの連携もしくはネットワークからのコントロールが可能なこと。</a:t>
            </a:r>
          </a:p>
        </p:txBody>
      </p:sp>
      <p:sp>
        <p:nvSpPr>
          <p:cNvPr id="7" name="Rectangle">
            <a:extLst>
              <a:ext uri="{FF2B5EF4-FFF2-40B4-BE49-F238E27FC236}">
                <a16:creationId xmlns:a16="http://schemas.microsoft.com/office/drawing/2014/main" id="{6ADA9466-1A51-451D-AA19-24F0337EC67D}"/>
              </a:ext>
            </a:extLst>
          </p:cNvPr>
          <p:cNvSpPr/>
          <p:nvPr/>
        </p:nvSpPr>
        <p:spPr>
          <a:xfrm>
            <a:off x="3933846" y="8641495"/>
            <a:ext cx="19111006" cy="4448433"/>
          </a:xfrm>
          <a:prstGeom prst="rect">
            <a:avLst/>
          </a:prstGeom>
          <a:ln w="88900">
            <a:solidFill>
              <a:schemeClr val="tx2">
                <a:lumMod val="75000"/>
              </a:schemeClr>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8" name="どのアイデアが一番「面白そう」かつ「実現可能」か、チームで検討してアイデアを絞り込んで下さい。">
            <a:extLst>
              <a:ext uri="{FF2B5EF4-FFF2-40B4-BE49-F238E27FC236}">
                <a16:creationId xmlns:a16="http://schemas.microsoft.com/office/drawing/2014/main" id="{C6E0EF78-7465-4B89-A06A-963013FC183E}"/>
              </a:ext>
            </a:extLst>
          </p:cNvPr>
          <p:cNvSpPr txBox="1"/>
          <p:nvPr/>
        </p:nvSpPr>
        <p:spPr>
          <a:xfrm>
            <a:off x="4526971" y="9073573"/>
            <a:ext cx="18517881" cy="3680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4800">
                <a:solidFill>
                  <a:srgbClr val="363E45"/>
                </a:solidFill>
              </a:defRPr>
            </a:lvl1pPr>
          </a:lstStyle>
          <a:p>
            <a:pPr marL="720000" indent="-720000">
              <a:lnSpc>
                <a:spcPct val="110000"/>
              </a:lnSpc>
              <a:spcAft>
                <a:spcPts val="600"/>
              </a:spcAft>
              <a:buFont typeface="Arial" panose="020B0604020202020204" pitchFamily="34" charset="0"/>
              <a:buChar char="•"/>
            </a:pPr>
            <a:r>
              <a:rPr lang="ja-JP" altLang="en-US" sz="4000" dirty="0"/>
              <a:t>ソフトウェア・ハードウェアの実装力</a:t>
            </a:r>
          </a:p>
          <a:p>
            <a:pPr marL="720000" indent="-720000">
              <a:lnSpc>
                <a:spcPct val="110000"/>
              </a:lnSpc>
              <a:spcAft>
                <a:spcPts val="600"/>
              </a:spcAft>
              <a:buFont typeface="Arial" panose="020B0604020202020204" pitchFamily="34" charset="0"/>
              <a:buChar char="•"/>
            </a:pPr>
            <a:r>
              <a:rPr lang="ja-JP" altLang="en-US" sz="4000" dirty="0"/>
              <a:t>アイデアの独創性・ユースケースの有用性</a:t>
            </a:r>
            <a:endParaRPr lang="en-US" altLang="ja-JP" sz="4000" dirty="0"/>
          </a:p>
          <a:p>
            <a:pPr marL="720000" indent="-720000">
              <a:lnSpc>
                <a:spcPct val="110000"/>
              </a:lnSpc>
              <a:spcAft>
                <a:spcPts val="600"/>
              </a:spcAft>
              <a:buFont typeface="Arial" panose="020B0604020202020204" pitchFamily="34" charset="0"/>
              <a:buChar char="•"/>
            </a:pPr>
            <a:r>
              <a:rPr lang="ja-JP" altLang="en-US" sz="4000" dirty="0"/>
              <a:t>デモや作品の完成度</a:t>
            </a:r>
          </a:p>
          <a:p>
            <a:pPr marL="720000" indent="-720000">
              <a:lnSpc>
                <a:spcPct val="110000"/>
              </a:lnSpc>
              <a:spcAft>
                <a:spcPts val="600"/>
              </a:spcAft>
              <a:buFont typeface="Arial" panose="020B0604020202020204" pitchFamily="34" charset="0"/>
              <a:buChar char="•"/>
            </a:pPr>
            <a:r>
              <a:rPr lang="ja-JP" altLang="en-US" sz="4000" dirty="0"/>
              <a:t>チームワーク </a:t>
            </a:r>
            <a:endParaRPr lang="en-US" altLang="ja-JP" sz="4000" dirty="0"/>
          </a:p>
          <a:p>
            <a:pPr>
              <a:lnSpc>
                <a:spcPct val="110000"/>
              </a:lnSpc>
              <a:spcBef>
                <a:spcPts val="600"/>
              </a:spcBef>
              <a:spcAft>
                <a:spcPts val="300"/>
              </a:spcAft>
            </a:pPr>
            <a:r>
              <a:rPr lang="ja-JP" altLang="en-US" sz="2800" dirty="0"/>
              <a:t>　　　　</a:t>
            </a:r>
            <a:r>
              <a:rPr lang="en-US" altLang="ja-JP" sz="2800" dirty="0"/>
              <a:t>※ </a:t>
            </a:r>
            <a:r>
              <a:rPr lang="ja-JP" altLang="en-US" sz="2800" dirty="0"/>
              <a:t>プレゼンテーションが上手いか、ビジネスにつながるかについては評価の対象外とします</a:t>
            </a:r>
          </a:p>
        </p:txBody>
      </p:sp>
      <p:sp>
        <p:nvSpPr>
          <p:cNvPr id="3" name="正方形/長方形 2">
            <a:extLst>
              <a:ext uri="{FF2B5EF4-FFF2-40B4-BE49-F238E27FC236}">
                <a16:creationId xmlns:a16="http://schemas.microsoft.com/office/drawing/2014/main" id="{A69398A1-59F5-40F5-B123-D08DC38D5847}"/>
              </a:ext>
            </a:extLst>
          </p:cNvPr>
          <p:cNvSpPr/>
          <p:nvPr/>
        </p:nvSpPr>
        <p:spPr>
          <a:xfrm>
            <a:off x="2772311" y="3266818"/>
            <a:ext cx="1161535" cy="5006930"/>
          </a:xfrm>
          <a:prstGeom prst="rect">
            <a:avLst/>
          </a:prstGeom>
          <a:solidFill>
            <a:schemeClr val="tx2">
              <a:lumMod val="75000"/>
            </a:schemeClr>
          </a:solidFill>
          <a:ln w="12700"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2" name="テキスト ボックス 1">
            <a:extLst>
              <a:ext uri="{FF2B5EF4-FFF2-40B4-BE49-F238E27FC236}">
                <a16:creationId xmlns:a16="http://schemas.microsoft.com/office/drawing/2014/main" id="{5F2B769C-9CA3-4AB1-90C6-E1863BCE1627}"/>
              </a:ext>
            </a:extLst>
          </p:cNvPr>
          <p:cNvSpPr txBox="1"/>
          <p:nvPr/>
        </p:nvSpPr>
        <p:spPr>
          <a:xfrm>
            <a:off x="3037983" y="3778444"/>
            <a:ext cx="759822" cy="3571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4000" b="0" i="0" u="none" strike="noStrike" cap="none" spc="250" normalizeH="0" dirty="0">
                <a:ln>
                  <a:noFill/>
                </a:ln>
                <a:solidFill>
                  <a:schemeClr val="bg1"/>
                </a:solidFill>
                <a:effectLst/>
                <a:uFillTx/>
                <a:latin typeface="Source Han Sans JP Bold"/>
                <a:ea typeface="Source Han Sans JP Bold"/>
                <a:cs typeface="Source Han Sans JP Bold"/>
                <a:sym typeface="Source Han Sans JP Bold"/>
              </a:rPr>
              <a:t>作品の条件</a:t>
            </a:r>
          </a:p>
        </p:txBody>
      </p:sp>
      <p:pic>
        <p:nvPicPr>
          <p:cNvPr id="4" name="図 3">
            <a:extLst>
              <a:ext uri="{FF2B5EF4-FFF2-40B4-BE49-F238E27FC236}">
                <a16:creationId xmlns:a16="http://schemas.microsoft.com/office/drawing/2014/main" id="{030A9597-E8EB-4EBA-A777-DB3C1E9E9812}"/>
              </a:ext>
            </a:extLst>
          </p:cNvPr>
          <p:cNvPicPr>
            <a:picLocks noChangeAspect="1"/>
          </p:cNvPicPr>
          <p:nvPr/>
        </p:nvPicPr>
        <p:blipFill>
          <a:blip r:embed="rId2"/>
          <a:stretch>
            <a:fillRect/>
          </a:stretch>
        </p:blipFill>
        <p:spPr>
          <a:xfrm>
            <a:off x="2749066" y="8604126"/>
            <a:ext cx="1176630" cy="4522874"/>
          </a:xfrm>
          <a:prstGeom prst="rect">
            <a:avLst/>
          </a:prstGeom>
        </p:spPr>
      </p:pic>
      <p:sp>
        <p:nvSpPr>
          <p:cNvPr id="11" name="テキスト ボックス 10">
            <a:extLst>
              <a:ext uri="{FF2B5EF4-FFF2-40B4-BE49-F238E27FC236}">
                <a16:creationId xmlns:a16="http://schemas.microsoft.com/office/drawing/2014/main" id="{969E6E44-D1F0-453B-A499-BDFE136DD9B9}"/>
              </a:ext>
            </a:extLst>
          </p:cNvPr>
          <p:cNvSpPr txBox="1"/>
          <p:nvPr/>
        </p:nvSpPr>
        <p:spPr>
          <a:xfrm>
            <a:off x="3028658" y="8855680"/>
            <a:ext cx="759822" cy="3571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ja-JP" altLang="en-US" sz="4000" spc="250" dirty="0">
                <a:solidFill>
                  <a:schemeClr val="bg1"/>
                </a:solidFill>
              </a:rPr>
              <a:t>審査基準</a:t>
            </a:r>
            <a:endParaRPr kumimoji="0" lang="ja-JP" altLang="en-US" sz="4000" b="0" i="0" u="none" strike="noStrike" cap="none" spc="250" normalizeH="0" dirty="0">
              <a:ln>
                <a:noFill/>
              </a:ln>
              <a:solidFill>
                <a:schemeClr val="bg1"/>
              </a:solidFill>
              <a:effectLst/>
              <a:uFillTx/>
              <a:latin typeface="Source Han Sans JP Bold"/>
              <a:ea typeface="Source Han Sans JP Bold"/>
              <a:cs typeface="Source Han Sans JP Bold"/>
              <a:sym typeface="Source Han Sans JP Bold"/>
            </a:endParaRPr>
          </a:p>
        </p:txBody>
      </p:sp>
    </p:spTree>
    <p:extLst>
      <p:ext uri="{BB962C8B-B14F-4D97-AF65-F5344CB8AC3E}">
        <p14:creationId xmlns:p14="http://schemas.microsoft.com/office/powerpoint/2010/main" val="25385545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467627" y="3651533"/>
            <a:ext cx="19064614" cy="3036095"/>
          </a:xfrm>
        </p:spPr>
        <p:txBody>
          <a:bodyPr>
            <a:normAutofit/>
          </a:bodyPr>
          <a:lstStyle/>
          <a:p>
            <a:r>
              <a:rPr lang="ja-JP" altLang="en-US" dirty="0">
                <a:solidFill>
                  <a:schemeClr val="bg2">
                    <a:lumMod val="25000"/>
                  </a:schemeClr>
                </a:solidFill>
                <a:latin typeface="+mn-ea"/>
              </a:rPr>
              <a:t>チームでなに作る？</a:t>
            </a:r>
          </a:p>
        </p:txBody>
      </p:sp>
      <p:sp>
        <p:nvSpPr>
          <p:cNvPr id="9" name="Rectangle">
            <a:extLst>
              <a:ext uri="{FF2B5EF4-FFF2-40B4-BE49-F238E27FC236}">
                <a16:creationId xmlns:a16="http://schemas.microsoft.com/office/drawing/2014/main" id="{9F4D4A1B-BA22-4ECA-A496-52245409E0AA}"/>
              </a:ext>
            </a:extLst>
          </p:cNvPr>
          <p:cNvSpPr/>
          <p:nvPr/>
        </p:nvSpPr>
        <p:spPr>
          <a:xfrm>
            <a:off x="2304789" y="3473503"/>
            <a:ext cx="19477973"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pic>
        <p:nvPicPr>
          <p:cNvPr id="8" name="グラフィックス 7" descr="ツール 単色塗りつぶし">
            <a:extLst>
              <a:ext uri="{FF2B5EF4-FFF2-40B4-BE49-F238E27FC236}">
                <a16:creationId xmlns:a16="http://schemas.microsoft.com/office/drawing/2014/main" id="{85DBC500-C5CF-482B-9EDD-23F8E1710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7438" y="9707104"/>
            <a:ext cx="1935696" cy="1935696"/>
          </a:xfrm>
          <a:prstGeom prst="rect">
            <a:avLst/>
          </a:prstGeom>
        </p:spPr>
      </p:pic>
      <p:pic>
        <p:nvPicPr>
          <p:cNvPr id="10" name="グラフィックス 9" descr="プログラマー男性 単色塗りつぶし">
            <a:extLst>
              <a:ext uri="{FF2B5EF4-FFF2-40B4-BE49-F238E27FC236}">
                <a16:creationId xmlns:a16="http://schemas.microsoft.com/office/drawing/2014/main" id="{A8F9DFC2-C86B-4DF6-A3E4-B2FF9DBE7B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9255" y="8744617"/>
            <a:ext cx="2898183" cy="2898183"/>
          </a:xfrm>
          <a:prstGeom prst="rect">
            <a:avLst/>
          </a:prstGeom>
        </p:spPr>
      </p:pic>
      <p:pic>
        <p:nvPicPr>
          <p:cNvPr id="11" name="noun_Robot_1116679.png" descr="noun_Robot_1116679.png">
            <a:extLst>
              <a:ext uri="{FF2B5EF4-FFF2-40B4-BE49-F238E27FC236}">
                <a16:creationId xmlns:a16="http://schemas.microsoft.com/office/drawing/2014/main" id="{C73E1911-AFA9-47B7-BB68-94640DF45C2D}"/>
              </a:ext>
            </a:extLst>
          </p:cNvPr>
          <p:cNvPicPr>
            <a:picLocks noChangeAspect="1"/>
          </p:cNvPicPr>
          <p:nvPr/>
        </p:nvPicPr>
        <p:blipFill>
          <a:blip r:embed="rId6"/>
          <a:stretch>
            <a:fillRect/>
          </a:stretch>
        </p:blipFill>
        <p:spPr>
          <a:xfrm>
            <a:off x="12192000" y="8371023"/>
            <a:ext cx="3953660" cy="3953660"/>
          </a:xfrm>
          <a:prstGeom prst="rect">
            <a:avLst/>
          </a:prstGeom>
          <a:ln w="12700">
            <a:miter lim="400000"/>
          </a:ln>
        </p:spPr>
      </p:pic>
    </p:spTree>
    <p:extLst>
      <p:ext uri="{BB962C8B-B14F-4D97-AF65-F5344CB8AC3E}">
        <p14:creationId xmlns:p14="http://schemas.microsoft.com/office/powerpoint/2010/main" val="22784614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アイデアWSの流れ（60分）"/>
          <p:cNvSpPr txBox="1"/>
          <p:nvPr/>
        </p:nvSpPr>
        <p:spPr>
          <a:xfrm>
            <a:off x="4228222" y="1044666"/>
            <a:ext cx="14830982"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sz="6000" b="1" dirty="0" err="1"/>
              <a:t>アイデア</a:t>
            </a:r>
            <a:r>
              <a:rPr lang="ja-JP" altLang="en-US" sz="6000" b="1" dirty="0"/>
              <a:t>ワークショップ</a:t>
            </a:r>
            <a:r>
              <a:rPr sz="6000" b="1" dirty="0" err="1"/>
              <a:t>の流れ</a:t>
            </a:r>
            <a:r>
              <a:rPr sz="6000" b="1" dirty="0"/>
              <a:t>（</a:t>
            </a:r>
            <a:r>
              <a:rPr lang="ja-JP" altLang="en-US" sz="6000" b="1" dirty="0"/>
              <a:t>約</a:t>
            </a:r>
            <a:r>
              <a:rPr lang="en-US" altLang="ja-JP" sz="6000" b="1" dirty="0"/>
              <a:t>80</a:t>
            </a:r>
            <a:r>
              <a:rPr sz="6000" b="1" dirty="0"/>
              <a:t>分）</a:t>
            </a:r>
          </a:p>
        </p:txBody>
      </p:sp>
      <p:sp>
        <p:nvSpPr>
          <p:cNvPr id="144" name="アイスブレイク・自己紹介（10分）…"/>
          <p:cNvSpPr txBox="1"/>
          <p:nvPr/>
        </p:nvSpPr>
        <p:spPr>
          <a:xfrm>
            <a:off x="2555964" y="5462438"/>
            <a:ext cx="20989818" cy="7324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lang="ja-JP" altLang="en-US" dirty="0"/>
              <a:t>ツールの使い方＆信州的キーワード（</a:t>
            </a:r>
            <a:r>
              <a:rPr lang="en-US" altLang="ja-JP" dirty="0"/>
              <a:t>10</a:t>
            </a:r>
            <a:r>
              <a:rPr lang="ja-JP" altLang="en-US" dirty="0"/>
              <a:t>分）</a:t>
            </a:r>
            <a:endParaRPr lang="en-US" altLang="ja-JP" dirty="0"/>
          </a:p>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dirty="0" err="1"/>
              <a:t>自己紹介</a:t>
            </a:r>
            <a:r>
              <a:rPr lang="ja-JP" altLang="en-US" dirty="0"/>
              <a:t>タイム</a:t>
            </a:r>
            <a:r>
              <a:rPr dirty="0"/>
              <a:t>（1</a:t>
            </a:r>
            <a:r>
              <a:rPr lang="en-US" altLang="ja-JP" dirty="0"/>
              <a:t>0</a:t>
            </a:r>
            <a:r>
              <a:rPr dirty="0"/>
              <a:t>分）</a:t>
            </a:r>
            <a:endParaRPr lang="en-US" dirty="0"/>
          </a:p>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lang="ja-JP" altLang="en-US" dirty="0"/>
              <a:t>インプットトーク 　～ 株式会社 </a:t>
            </a:r>
            <a:r>
              <a:rPr lang="en-US" altLang="ja-JP" dirty="0"/>
              <a:t>Goolight</a:t>
            </a:r>
            <a:r>
              <a:rPr lang="ja-JP" altLang="en-US" dirty="0"/>
              <a:t>様より ～（</a:t>
            </a:r>
            <a:r>
              <a:rPr lang="en-US" altLang="ja-JP" dirty="0"/>
              <a:t>15</a:t>
            </a:r>
            <a:r>
              <a:rPr lang="ja-JP" altLang="en-US" dirty="0"/>
              <a:t>分）</a:t>
            </a:r>
            <a:endParaRPr dirty="0"/>
          </a:p>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dirty="0" err="1"/>
              <a:t>アイデア発散</a:t>
            </a:r>
            <a:r>
              <a:rPr dirty="0"/>
              <a:t>①「</a:t>
            </a:r>
            <a:r>
              <a:rPr lang="ja-JP" altLang="en-US" dirty="0"/>
              <a:t>信州や身の回りの課題</a:t>
            </a:r>
            <a:r>
              <a:rPr dirty="0"/>
              <a:t>」（1</a:t>
            </a:r>
            <a:r>
              <a:rPr lang="en-US" dirty="0"/>
              <a:t>5</a:t>
            </a:r>
            <a:r>
              <a:rPr dirty="0"/>
              <a:t>分）</a:t>
            </a:r>
          </a:p>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dirty="0" err="1"/>
              <a:t>アイデア発散</a:t>
            </a:r>
            <a:r>
              <a:rPr dirty="0"/>
              <a:t>②「</a:t>
            </a:r>
            <a:r>
              <a:rPr dirty="0" err="1"/>
              <a:t>どうIoTを活用するか</a:t>
            </a:r>
            <a:r>
              <a:rPr dirty="0"/>
              <a:t>」（</a:t>
            </a:r>
            <a:r>
              <a:rPr lang="en-US" dirty="0"/>
              <a:t>15</a:t>
            </a:r>
            <a:r>
              <a:rPr dirty="0"/>
              <a:t>分）</a:t>
            </a:r>
          </a:p>
          <a:p>
            <a:pPr marL="1408906" lvl="1" indent="-773906" algn="just" defTabSz="457200">
              <a:lnSpc>
                <a:spcPct val="140000"/>
              </a:lnSpc>
              <a:spcBef>
                <a:spcPts val="300"/>
              </a:spcBef>
              <a:buSzPct val="100000"/>
              <a:buAutoNum type="arabicPeriod"/>
              <a:defRPr sz="4600">
                <a:latin typeface="Source Han Sans JP Normal"/>
                <a:ea typeface="Source Han Sans JP Normal"/>
                <a:cs typeface="Source Han Sans JP Normal"/>
                <a:sym typeface="Source Han Sans JP Normal"/>
              </a:defRPr>
            </a:pPr>
            <a:r>
              <a:rPr lang="ja-JP" altLang="en-US" dirty="0"/>
              <a:t>ハッカソン作品条件の説明 （</a:t>
            </a:r>
            <a:r>
              <a:rPr lang="en-US" altLang="ja-JP" dirty="0"/>
              <a:t>5</a:t>
            </a:r>
            <a:r>
              <a:rPr lang="ja-JP" altLang="en-US" dirty="0"/>
              <a:t>分）</a:t>
            </a:r>
            <a:endParaRPr dirty="0"/>
          </a:p>
          <a:p>
            <a:pPr marL="635000" lvl="1" indent="0" algn="just" defTabSz="457200">
              <a:lnSpc>
                <a:spcPct val="140000"/>
              </a:lnSpc>
              <a:spcBef>
                <a:spcPts val="1200"/>
              </a:spcBef>
              <a:buSzPct val="100000"/>
              <a:defRPr sz="4600">
                <a:latin typeface="Source Han Sans JP Normal"/>
                <a:ea typeface="Source Han Sans JP Normal"/>
                <a:cs typeface="Source Han Sans JP Normal"/>
                <a:sym typeface="Source Han Sans JP Normal"/>
              </a:defRPr>
            </a:pPr>
            <a:r>
              <a:rPr lang="ja-JP" altLang="en-US" dirty="0"/>
              <a:t>　　　　</a:t>
            </a:r>
            <a:r>
              <a:rPr lang="ja-JP" altLang="en-US" b="1" dirty="0"/>
              <a:t>→   </a:t>
            </a:r>
            <a:r>
              <a:rPr b="1" dirty="0" err="1"/>
              <a:t>各チーム作戦会議へ</a:t>
            </a:r>
            <a:r>
              <a:rPr lang="ja-JP" altLang="en-US" b="1" dirty="0"/>
              <a:t>・・・</a:t>
            </a:r>
            <a:endParaRPr lang="en-US" altLang="ja-JP" b="1" dirty="0"/>
          </a:p>
        </p:txBody>
      </p:sp>
      <p:sp>
        <p:nvSpPr>
          <p:cNvPr id="145" name="二部に分けてアイデア発散をした後、チームごとに作戦会議に入ります。"/>
          <p:cNvSpPr txBox="1"/>
          <p:nvPr/>
        </p:nvSpPr>
        <p:spPr>
          <a:xfrm>
            <a:off x="3273099" y="3713301"/>
            <a:ext cx="19841969"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4800">
                <a:solidFill>
                  <a:srgbClr val="363E45"/>
                </a:solidFill>
              </a:defRPr>
            </a:lvl1pPr>
          </a:lstStyle>
          <a:p>
            <a:r>
              <a:rPr lang="ja-JP" altLang="en-US" dirty="0"/>
              <a:t>まずはアイデアの材料を出し合ってからチームの</a:t>
            </a:r>
            <a:r>
              <a:rPr dirty="0" err="1"/>
              <a:t>作戦会議に入ります</a:t>
            </a:r>
            <a:r>
              <a:rPr dirty="0"/>
              <a:t>。</a:t>
            </a:r>
          </a:p>
        </p:txBody>
      </p:sp>
      <p:sp>
        <p:nvSpPr>
          <p:cNvPr id="146" name="Rectangle"/>
          <p:cNvSpPr/>
          <p:nvPr/>
        </p:nvSpPr>
        <p:spPr>
          <a:xfrm>
            <a:off x="2271016" y="3311653"/>
            <a:ext cx="21274766" cy="1686231"/>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アイデア・バリデーション"/>
          <p:cNvSpPr txBox="1"/>
          <p:nvPr/>
        </p:nvSpPr>
        <p:spPr>
          <a:xfrm>
            <a:off x="4228222" y="1044666"/>
            <a:ext cx="14059778"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チームの作戦会議（</a:t>
            </a:r>
            <a:r>
              <a:rPr lang="en-US" altLang="ja-JP" sz="6000" b="1" dirty="0"/>
              <a:t>16:00 </a:t>
            </a:r>
            <a:r>
              <a:rPr lang="ja-JP" altLang="en-US" sz="6000" b="1" dirty="0"/>
              <a:t>迄）</a:t>
            </a:r>
            <a:endParaRPr sz="6000" b="1" dirty="0"/>
          </a:p>
        </p:txBody>
      </p:sp>
      <p:sp>
        <p:nvSpPr>
          <p:cNvPr id="265" name="Rectangle"/>
          <p:cNvSpPr/>
          <p:nvPr/>
        </p:nvSpPr>
        <p:spPr>
          <a:xfrm>
            <a:off x="3378630" y="3581014"/>
            <a:ext cx="19593225" cy="3712968"/>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66" name="どのアイデアが一番「面白そう」かつ「実現可能」か、チームで検討してアイデアを絞り込んで下さい。"/>
          <p:cNvSpPr txBox="1"/>
          <p:nvPr/>
        </p:nvSpPr>
        <p:spPr>
          <a:xfrm>
            <a:off x="4862357" y="4089052"/>
            <a:ext cx="18109498" cy="2696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pPr>
              <a:lnSpc>
                <a:spcPct val="120000"/>
              </a:lnSpc>
            </a:pPr>
            <a:r>
              <a:rPr lang="ja-JP" altLang="en-US" sz="7200" b="1" dirty="0"/>
              <a:t>これまでに出た「アイデアの種」を基に、</a:t>
            </a:r>
            <a:endParaRPr lang="en-US" altLang="ja-JP" sz="7200" b="1" dirty="0"/>
          </a:p>
          <a:p>
            <a:pPr>
              <a:lnSpc>
                <a:spcPct val="120000"/>
              </a:lnSpc>
            </a:pPr>
            <a:r>
              <a:rPr lang="ja-JP" altLang="en-US" sz="7200" b="1" dirty="0"/>
              <a:t>具体的な作品テーマを検討</a:t>
            </a:r>
            <a:endParaRPr sz="7200" b="1" dirty="0"/>
          </a:p>
        </p:txBody>
      </p:sp>
      <p:sp>
        <p:nvSpPr>
          <p:cNvPr id="267" name="▶ 複数のアイデアを組み合わせることも考えてみてください。…"/>
          <p:cNvSpPr txBox="1"/>
          <p:nvPr/>
        </p:nvSpPr>
        <p:spPr>
          <a:xfrm>
            <a:off x="3378630" y="8271345"/>
            <a:ext cx="18772130" cy="3938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marL="687600" indent="-900000" algn="l">
              <a:lnSpc>
                <a:spcPct val="130000"/>
              </a:lnSpc>
              <a:spcAft>
                <a:spcPts val="600"/>
              </a:spcAft>
              <a:buFont typeface="Wingdings" panose="05000000000000000000" pitchFamily="2" charset="2"/>
              <a:buChar char="Ø"/>
              <a:defRPr sz="4800">
                <a:solidFill>
                  <a:srgbClr val="363E45"/>
                </a:solidFill>
              </a:defRPr>
            </a:pPr>
            <a:r>
              <a:rPr lang="ja-JP" altLang="en-US" b="1" dirty="0"/>
              <a:t>これまでに出たキーワードやアイデアを更に発展させてみる。</a:t>
            </a:r>
            <a:endParaRPr lang="en-US" b="1" dirty="0"/>
          </a:p>
          <a:p>
            <a:pPr marL="685800" indent="-900000" algn="l">
              <a:lnSpc>
                <a:spcPct val="130000"/>
              </a:lnSpc>
              <a:spcAft>
                <a:spcPts val="600"/>
              </a:spcAft>
              <a:buFont typeface="Wingdings" panose="05000000000000000000" pitchFamily="2" charset="2"/>
              <a:buChar char="Ø"/>
              <a:defRPr sz="4800">
                <a:solidFill>
                  <a:srgbClr val="363E45"/>
                </a:solidFill>
              </a:defRPr>
            </a:pPr>
            <a:r>
              <a:rPr b="1" dirty="0" err="1"/>
              <a:t>複数のアイデアを</a:t>
            </a:r>
            <a:r>
              <a:rPr b="1" dirty="0" err="1">
                <a:solidFill>
                  <a:schemeClr val="accent5">
                    <a:lumOff val="-29866"/>
                  </a:schemeClr>
                </a:solidFill>
              </a:rPr>
              <a:t>組み合わせ</a:t>
            </a:r>
            <a:r>
              <a:rPr b="1" dirty="0" err="1"/>
              <a:t>ることも考えてみ</a:t>
            </a:r>
            <a:r>
              <a:rPr lang="ja-JP" altLang="en-US" b="1" dirty="0"/>
              <a:t>る</a:t>
            </a:r>
            <a:r>
              <a:rPr b="1" dirty="0"/>
              <a:t>。</a:t>
            </a:r>
            <a:endParaRPr lang="en-US" b="1" dirty="0"/>
          </a:p>
          <a:p>
            <a:pPr marL="685800" indent="-900000" algn="l">
              <a:lnSpc>
                <a:spcPct val="130000"/>
              </a:lnSpc>
              <a:buFont typeface="Wingdings" panose="05000000000000000000" pitchFamily="2" charset="2"/>
              <a:buChar char="Ø"/>
              <a:defRPr sz="4800">
                <a:solidFill>
                  <a:srgbClr val="363E45"/>
                </a:solidFill>
              </a:defRPr>
            </a:pPr>
            <a:r>
              <a:rPr lang="ja-JP" altLang="en-US" b="1" dirty="0"/>
              <a:t>審査基準の独創性（おもしろいか）、有用性（使えるか）でも   </a:t>
            </a:r>
            <a:endParaRPr lang="en-US" altLang="ja-JP" b="1" dirty="0"/>
          </a:p>
          <a:p>
            <a:pPr algn="l">
              <a:lnSpc>
                <a:spcPct val="110000"/>
              </a:lnSpc>
              <a:defRPr sz="4800">
                <a:solidFill>
                  <a:srgbClr val="363E45"/>
                </a:solidFill>
              </a:defRPr>
            </a:pPr>
            <a:r>
              <a:rPr lang="en-US" altLang="ja-JP" b="1" dirty="0"/>
              <a:t>      </a:t>
            </a:r>
            <a:r>
              <a:rPr lang="ja-JP" altLang="en-US" b="1" dirty="0"/>
              <a:t>考えてみる。</a:t>
            </a:r>
            <a:endParaRPr lang="en-US" b="1" dirty="0"/>
          </a:p>
        </p:txBody>
      </p:sp>
      <p:sp>
        <p:nvSpPr>
          <p:cNvPr id="6" name="テキスト ボックス 5">
            <a:extLst>
              <a:ext uri="{FF2B5EF4-FFF2-40B4-BE49-F238E27FC236}">
                <a16:creationId xmlns:a16="http://schemas.microsoft.com/office/drawing/2014/main" id="{E5F18D9A-87B3-41BB-B830-67A92DB8BC69}"/>
              </a:ext>
            </a:extLst>
          </p:cNvPr>
          <p:cNvSpPr txBox="1"/>
          <p:nvPr/>
        </p:nvSpPr>
        <p:spPr>
          <a:xfrm>
            <a:off x="18050005" y="686216"/>
            <a:ext cx="4935255" cy="636712"/>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dirty="0">
                <a:ln>
                  <a:noFill/>
                </a:ln>
                <a:solidFill>
                  <a:schemeClr val="bg1"/>
                </a:solidFill>
                <a:effectLst/>
                <a:uFillTx/>
                <a:latin typeface="Source Han Sans JP Bold"/>
                <a:ea typeface="Source Han Sans JP Bold"/>
                <a:cs typeface="Source Han Sans JP Bold"/>
                <a:sym typeface="Source Han Sans JP Bold"/>
              </a:rPr>
              <a:t>ブレイクアウトルーム</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423DA397-0515-476C-BE3B-60FFC7C1371A}"/>
              </a:ext>
            </a:extLst>
          </p:cNvPr>
          <p:cNvSpPr/>
          <p:nvPr/>
        </p:nvSpPr>
        <p:spPr>
          <a:xfrm>
            <a:off x="1191341" y="8338088"/>
            <a:ext cx="10473836" cy="4549445"/>
          </a:xfrm>
          <a:prstGeom prst="wedgeRoundRectCallout">
            <a:avLst>
              <a:gd name="adj1" fmla="val 55816"/>
              <a:gd name="adj2" fmla="val -36292"/>
              <a:gd name="adj3" fmla="val 16667"/>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264" name="アイデア・バリデーション"/>
          <p:cNvSpPr txBox="1"/>
          <p:nvPr/>
        </p:nvSpPr>
        <p:spPr>
          <a:xfrm>
            <a:off x="4228222" y="1044666"/>
            <a:ext cx="14059778"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altLang="ja-JP" sz="6000" b="1" dirty="0"/>
              <a:t>【</a:t>
            </a:r>
            <a:r>
              <a:rPr lang="ja-JP" altLang="en-US" sz="6000" b="1" dirty="0"/>
              <a:t>参考</a:t>
            </a:r>
            <a:r>
              <a:rPr lang="en-US" altLang="ja-JP" sz="6000" b="1" dirty="0"/>
              <a:t>】</a:t>
            </a:r>
            <a:r>
              <a:rPr lang="en-JP" sz="6000" b="1" dirty="0"/>
              <a:t>アイデア</a:t>
            </a:r>
            <a:r>
              <a:rPr sz="6000" b="1" dirty="0"/>
              <a:t>・</a:t>
            </a:r>
            <a:r>
              <a:rPr lang="en-JP" sz="6000" b="1" dirty="0"/>
              <a:t>バリデーション</a:t>
            </a:r>
            <a:endParaRPr sz="6000" b="1" dirty="0"/>
          </a:p>
        </p:txBody>
      </p:sp>
      <p:sp>
        <p:nvSpPr>
          <p:cNvPr id="265" name="Rectangle"/>
          <p:cNvSpPr/>
          <p:nvPr/>
        </p:nvSpPr>
        <p:spPr>
          <a:xfrm>
            <a:off x="1191341" y="3780897"/>
            <a:ext cx="10850841" cy="3751279"/>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66" name="どのアイデアが一番「面白そう」かつ「実現可能」か、チームで検討してアイデアを絞り込んで下さい。"/>
          <p:cNvSpPr txBox="1"/>
          <p:nvPr/>
        </p:nvSpPr>
        <p:spPr>
          <a:xfrm>
            <a:off x="1527753" y="4341286"/>
            <a:ext cx="9931837" cy="25167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4800">
                <a:solidFill>
                  <a:srgbClr val="363E45"/>
                </a:solidFill>
              </a:defRPr>
            </a:lvl1pPr>
          </a:lstStyle>
          <a:p>
            <a:pPr algn="ctr">
              <a:lnSpc>
                <a:spcPct val="120000"/>
              </a:lnSpc>
            </a:pPr>
            <a:r>
              <a:rPr lang="ja-JP" altLang="en-US" sz="4400" dirty="0"/>
              <a:t>どのアイデアが一番「面白そう」かつ「実現可能」かを、チームで検討し</a:t>
            </a:r>
            <a:endParaRPr lang="en-US" altLang="ja-JP" sz="4400" dirty="0"/>
          </a:p>
          <a:p>
            <a:pPr algn="ctr">
              <a:lnSpc>
                <a:spcPct val="120000"/>
              </a:lnSpc>
            </a:pPr>
            <a:r>
              <a:rPr lang="ja-JP" altLang="en-US" sz="4400" dirty="0"/>
              <a:t>アイデアを絞り込んでみる。</a:t>
            </a:r>
            <a:endParaRPr lang="en-US" altLang="ja-JP" sz="4400" dirty="0"/>
          </a:p>
        </p:txBody>
      </p:sp>
      <p:pic>
        <p:nvPicPr>
          <p:cNvPr id="2" name="図 1">
            <a:extLst>
              <a:ext uri="{FF2B5EF4-FFF2-40B4-BE49-F238E27FC236}">
                <a16:creationId xmlns:a16="http://schemas.microsoft.com/office/drawing/2014/main" id="{7C920274-992E-44B5-BFF5-0466691D08F7}"/>
              </a:ext>
            </a:extLst>
          </p:cNvPr>
          <p:cNvPicPr>
            <a:picLocks noChangeAspect="1"/>
          </p:cNvPicPr>
          <p:nvPr/>
        </p:nvPicPr>
        <p:blipFill>
          <a:blip r:embed="rId2"/>
          <a:stretch>
            <a:fillRect/>
          </a:stretch>
        </p:blipFill>
        <p:spPr>
          <a:xfrm>
            <a:off x="12937395" y="3462300"/>
            <a:ext cx="10473836" cy="9425233"/>
          </a:xfrm>
          <a:prstGeom prst="rect">
            <a:avLst/>
          </a:prstGeom>
        </p:spPr>
      </p:pic>
      <p:sp>
        <p:nvSpPr>
          <p:cNvPr id="7" name="【ペイオフ・マトリクス】…">
            <a:extLst>
              <a:ext uri="{FF2B5EF4-FFF2-40B4-BE49-F238E27FC236}">
                <a16:creationId xmlns:a16="http://schemas.microsoft.com/office/drawing/2014/main" id="{EC27EB8E-A58C-4714-888B-168B12FED960}"/>
              </a:ext>
            </a:extLst>
          </p:cNvPr>
          <p:cNvSpPr txBox="1"/>
          <p:nvPr/>
        </p:nvSpPr>
        <p:spPr>
          <a:xfrm>
            <a:off x="1527751" y="8555279"/>
            <a:ext cx="9595427" cy="3896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lvl="1" indent="0" algn="just" defTabSz="457200">
              <a:lnSpc>
                <a:spcPct val="140000"/>
              </a:lnSpc>
              <a:spcBef>
                <a:spcPts val="300"/>
              </a:spcBef>
              <a:spcAft>
                <a:spcPts val="600"/>
              </a:spcAft>
              <a:defRPr sz="5200"/>
            </a:pPr>
            <a:r>
              <a:rPr sz="4000" b="1" dirty="0"/>
              <a:t>【ペイオフ・マトリクス】</a:t>
            </a:r>
          </a:p>
          <a:p>
            <a:pPr lvl="1" indent="0" algn="l" defTabSz="457200">
              <a:lnSpc>
                <a:spcPct val="130000"/>
              </a:lnSpc>
              <a:defRPr sz="4200">
                <a:latin typeface="Source Han Sans JP Normal"/>
                <a:ea typeface="Source Han Sans JP Normal"/>
                <a:cs typeface="Source Han Sans JP Normal"/>
                <a:sym typeface="Source Han Sans JP Normal"/>
              </a:defRPr>
            </a:pPr>
            <a:r>
              <a:rPr sz="3600" dirty="0"/>
              <a:t>アイデアの優位性を可視化するための手法</a:t>
            </a:r>
            <a:endParaRPr lang="en-US" sz="3600" dirty="0"/>
          </a:p>
          <a:p>
            <a:pPr lvl="1" indent="0" algn="l" defTabSz="457200">
              <a:lnSpc>
                <a:spcPct val="130000"/>
              </a:lnSpc>
              <a:defRPr sz="4200">
                <a:latin typeface="Source Han Sans JP Normal"/>
                <a:ea typeface="Source Han Sans JP Normal"/>
                <a:cs typeface="Source Han Sans JP Normal"/>
                <a:sym typeface="Source Han Sans JP Normal"/>
              </a:defRPr>
            </a:pPr>
            <a:r>
              <a:rPr sz="3600" dirty="0"/>
              <a:t>「有用性」と「実現可能性」の2軸でアイデアをプロットし、</a:t>
            </a:r>
            <a:r>
              <a:rPr sz="3600" b="1" dirty="0">
                <a:latin typeface="Source Han Sans JP Bold"/>
                <a:ea typeface="Source Han Sans JP Bold"/>
                <a:cs typeface="Source Han Sans JP Bold"/>
                <a:sym typeface="Source Han Sans JP Bold"/>
              </a:rPr>
              <a:t>右上にあるものほど良いアイデア</a:t>
            </a:r>
            <a:r>
              <a:rPr sz="3600" dirty="0"/>
              <a:t>であると判断できる。</a:t>
            </a:r>
          </a:p>
        </p:txBody>
      </p:sp>
    </p:spTree>
    <p:extLst>
      <p:ext uri="{BB962C8B-B14F-4D97-AF65-F5344CB8AC3E}">
        <p14:creationId xmlns:p14="http://schemas.microsoft.com/office/powerpoint/2010/main" val="79285599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アイデア・バリデーション"/>
          <p:cNvSpPr txBox="1"/>
          <p:nvPr/>
        </p:nvSpPr>
        <p:spPr>
          <a:xfrm>
            <a:off x="4228222" y="1044666"/>
            <a:ext cx="18199292"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altLang="ja-JP" sz="6000" b="1" dirty="0"/>
              <a:t>【</a:t>
            </a:r>
            <a:r>
              <a:rPr lang="ja-JP" altLang="en-US" sz="6000" b="1" dirty="0"/>
              <a:t>参考</a:t>
            </a:r>
            <a:r>
              <a:rPr lang="en-US" altLang="ja-JP" sz="6000" b="1" dirty="0"/>
              <a:t>】</a:t>
            </a:r>
            <a:r>
              <a:rPr lang="ja-JP" altLang="en-US" sz="6000" b="1" dirty="0"/>
              <a:t>： 過去の作品集</a:t>
            </a:r>
            <a:endParaRPr sz="6000" b="1" dirty="0"/>
          </a:p>
        </p:txBody>
      </p:sp>
      <p:sp>
        <p:nvSpPr>
          <p:cNvPr id="266" name="どのアイデアが一番「面白そう」かつ「実現可能」か、チームで検討してアイデアを絞り込んで下さい。"/>
          <p:cNvSpPr txBox="1"/>
          <p:nvPr/>
        </p:nvSpPr>
        <p:spPr>
          <a:xfrm>
            <a:off x="3696627" y="3224214"/>
            <a:ext cx="18854454" cy="1466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pPr>
              <a:lnSpc>
                <a:spcPct val="110000"/>
              </a:lnSpc>
              <a:spcAft>
                <a:spcPts val="600"/>
              </a:spcAft>
            </a:pPr>
            <a:r>
              <a:rPr lang="ja-JP" altLang="en-US" sz="3800" dirty="0"/>
              <a:t>これまでのハッカソンで作られた作品を以下のギャラリーページに掲載しています。</a:t>
            </a:r>
            <a:endParaRPr lang="en-US" altLang="ja-JP" sz="3800" dirty="0"/>
          </a:p>
          <a:p>
            <a:pPr>
              <a:lnSpc>
                <a:spcPct val="110000"/>
              </a:lnSpc>
              <a:spcAft>
                <a:spcPts val="600"/>
              </a:spcAft>
            </a:pPr>
            <a:r>
              <a:rPr lang="ja-JP" altLang="en-US" sz="3800" dirty="0"/>
              <a:t>同様のコンセプトで作られた作品があるかなどもチェックしてみてください。</a:t>
            </a:r>
          </a:p>
        </p:txBody>
      </p:sp>
      <p:sp>
        <p:nvSpPr>
          <p:cNvPr id="14" name="テキスト ボックス 13">
            <a:extLst>
              <a:ext uri="{FF2B5EF4-FFF2-40B4-BE49-F238E27FC236}">
                <a16:creationId xmlns:a16="http://schemas.microsoft.com/office/drawing/2014/main" id="{3315EECB-DC29-44E2-B681-B6203BA3B5B2}"/>
              </a:ext>
            </a:extLst>
          </p:cNvPr>
          <p:cNvSpPr txBox="1"/>
          <p:nvPr/>
        </p:nvSpPr>
        <p:spPr>
          <a:xfrm>
            <a:off x="5184538" y="4968579"/>
            <a:ext cx="1371291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6000" dirty="0">
                <a:solidFill>
                  <a:schemeClr val="accent1">
                    <a:lumMod val="50000"/>
                  </a:schemeClr>
                </a:solidFill>
                <a:hlinkClick r:id="rId2">
                  <a:extLst>
                    <a:ext uri="{A12FA001-AC4F-418D-AE19-62706E023703}">
                      <ahyp:hlinkClr xmlns:ahyp="http://schemas.microsoft.com/office/drawing/2018/hyperlinkcolor" val="tx"/>
                    </a:ext>
                  </a:extLst>
                </a:hlinkClick>
              </a:rPr>
              <a:t>https://webiotmakers.github.io/gallery/</a:t>
            </a:r>
            <a:r>
              <a:rPr lang="ja-JP" altLang="en-US" sz="6000" dirty="0">
                <a:solidFill>
                  <a:schemeClr val="accent1">
                    <a:lumMod val="50000"/>
                  </a:schemeClr>
                </a:solidFill>
              </a:rPr>
              <a:t>　</a:t>
            </a:r>
            <a:endParaRPr lang="en-US" altLang="ja-JP" sz="6000" dirty="0">
              <a:solidFill>
                <a:schemeClr val="accent1">
                  <a:lumMod val="50000"/>
                </a:schemeClr>
              </a:solidFill>
            </a:endParaRPr>
          </a:p>
        </p:txBody>
      </p:sp>
      <p:pic>
        <p:nvPicPr>
          <p:cNvPr id="10" name="図 9">
            <a:extLst>
              <a:ext uri="{FF2B5EF4-FFF2-40B4-BE49-F238E27FC236}">
                <a16:creationId xmlns:a16="http://schemas.microsoft.com/office/drawing/2014/main" id="{46540CD0-A13F-4B84-AD13-07CB5E11A411}"/>
              </a:ext>
            </a:extLst>
          </p:cNvPr>
          <p:cNvPicPr>
            <a:picLocks noChangeAspect="1"/>
          </p:cNvPicPr>
          <p:nvPr/>
        </p:nvPicPr>
        <p:blipFill>
          <a:blip r:embed="rId3"/>
          <a:stretch>
            <a:fillRect/>
          </a:stretch>
        </p:blipFill>
        <p:spPr>
          <a:xfrm>
            <a:off x="2762966" y="6858000"/>
            <a:ext cx="9955631" cy="6590347"/>
          </a:xfrm>
          <a:prstGeom prst="rect">
            <a:avLst/>
          </a:prstGeom>
        </p:spPr>
      </p:pic>
      <p:pic>
        <p:nvPicPr>
          <p:cNvPr id="12" name="図 11">
            <a:extLst>
              <a:ext uri="{FF2B5EF4-FFF2-40B4-BE49-F238E27FC236}">
                <a16:creationId xmlns:a16="http://schemas.microsoft.com/office/drawing/2014/main" id="{85EDF5BD-E1D5-4E3F-B596-703188A781DD}"/>
              </a:ext>
            </a:extLst>
          </p:cNvPr>
          <p:cNvPicPr>
            <a:picLocks noChangeAspect="1"/>
          </p:cNvPicPr>
          <p:nvPr/>
        </p:nvPicPr>
        <p:blipFill>
          <a:blip r:embed="rId4"/>
          <a:stretch>
            <a:fillRect/>
          </a:stretch>
        </p:blipFill>
        <p:spPr>
          <a:xfrm>
            <a:off x="12587717" y="6907633"/>
            <a:ext cx="9839797" cy="6517189"/>
          </a:xfrm>
          <a:prstGeom prst="rect">
            <a:avLst/>
          </a:prstGeom>
        </p:spPr>
      </p:pic>
    </p:spTree>
    <p:extLst>
      <p:ext uri="{BB962C8B-B14F-4D97-AF65-F5344CB8AC3E}">
        <p14:creationId xmlns:p14="http://schemas.microsoft.com/office/powerpoint/2010/main" val="54015965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作戦会議へ"/>
          <p:cNvSpPr txBox="1"/>
          <p:nvPr/>
        </p:nvSpPr>
        <p:spPr>
          <a:xfrm>
            <a:off x="4228222" y="1044666"/>
            <a:ext cx="5552801"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チームでの相談</a:t>
            </a:r>
            <a:endParaRPr sz="6000" b="1" dirty="0"/>
          </a:p>
        </p:txBody>
      </p:sp>
      <p:sp>
        <p:nvSpPr>
          <p:cNvPr id="275" name="Rectangle"/>
          <p:cNvSpPr/>
          <p:nvPr/>
        </p:nvSpPr>
        <p:spPr>
          <a:xfrm>
            <a:off x="2851688" y="3251867"/>
            <a:ext cx="19942973" cy="2732289"/>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76" name="11月のハッカソンに向けて、チームでどのように動くかを確認してください。"/>
          <p:cNvSpPr txBox="1"/>
          <p:nvPr/>
        </p:nvSpPr>
        <p:spPr>
          <a:xfrm>
            <a:off x="3580109" y="3727539"/>
            <a:ext cx="18988241"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r>
              <a:rPr lang="en-US" dirty="0"/>
              <a:t>3</a:t>
            </a:r>
            <a:r>
              <a:rPr lang="ja-JP" altLang="en-US" dirty="0"/>
              <a:t>週間後</a:t>
            </a:r>
            <a:r>
              <a:rPr dirty="0" err="1"/>
              <a:t>のハッカソンに向けて、チームでどのように</a:t>
            </a:r>
            <a:r>
              <a:rPr lang="ja-JP" altLang="en-US" dirty="0"/>
              <a:t>準備するか</a:t>
            </a:r>
            <a:r>
              <a:rPr dirty="0"/>
              <a:t>を</a:t>
            </a:r>
            <a:endParaRPr lang="en-US" dirty="0"/>
          </a:p>
          <a:p>
            <a:r>
              <a:rPr dirty="0" err="1"/>
              <a:t>確認してください</a:t>
            </a:r>
            <a:r>
              <a:rPr dirty="0"/>
              <a:t>。</a:t>
            </a:r>
          </a:p>
        </p:txBody>
      </p:sp>
      <p:sp>
        <p:nvSpPr>
          <p:cNvPr id="277" name="事前に制作が必要な箇所…"/>
          <p:cNvSpPr txBox="1"/>
          <p:nvPr/>
        </p:nvSpPr>
        <p:spPr>
          <a:xfrm>
            <a:off x="14158198" y="7380288"/>
            <a:ext cx="8527975" cy="5110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事前に制作が必要な箇所</a:t>
            </a:r>
          </a:p>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ハッカソンまでの各人の動き</a:t>
            </a:r>
          </a:p>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必要な部材などの調達方法</a:t>
            </a:r>
          </a:p>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スケジュールの制定</a:t>
            </a:r>
          </a:p>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ミーティングの設定</a:t>
            </a:r>
          </a:p>
          <a:p>
            <a:pPr marL="1012536" lvl="1" indent="-5969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コミュニケーション方法の確認</a:t>
            </a:r>
          </a:p>
        </p:txBody>
      </p:sp>
      <p:sp>
        <p:nvSpPr>
          <p:cNvPr id="278" name="チーム名…"/>
          <p:cNvSpPr txBox="1"/>
          <p:nvPr/>
        </p:nvSpPr>
        <p:spPr>
          <a:xfrm>
            <a:off x="2552898" y="7380288"/>
            <a:ext cx="10002737" cy="5957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チーム名</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役割分担</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デバイスの具体的なコンセプトや機能</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どのような設計にするか</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どのようなガワ（外見）になるか</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必要なセンサー類や部材など</a:t>
            </a:r>
          </a:p>
          <a:p>
            <a:pPr marL="910936" lvl="1" indent="-495300" algn="just" defTabSz="457200">
              <a:lnSpc>
                <a:spcPts val="6300"/>
              </a:lnSpc>
              <a:spcBef>
                <a:spcPts val="300"/>
              </a:spcBef>
              <a:buClr>
                <a:srgbClr val="000000"/>
              </a:buClr>
              <a:buSzPct val="100000"/>
              <a:buChar char="✦"/>
              <a:defRPr sz="4100">
                <a:latin typeface="Source Han Sans JP Normal"/>
                <a:ea typeface="Source Han Sans JP Normal"/>
                <a:cs typeface="Source Han Sans JP Normal"/>
                <a:sym typeface="Source Han Sans JP Normal"/>
              </a:defRPr>
            </a:pPr>
            <a:r>
              <a:rPr dirty="0"/>
              <a:t>当日までに行う作業</a:t>
            </a:r>
          </a:p>
        </p:txBody>
      </p:sp>
      <p:sp>
        <p:nvSpPr>
          <p:cNvPr id="279" name="【参考検討事項】"/>
          <p:cNvSpPr txBox="1"/>
          <p:nvPr/>
        </p:nvSpPr>
        <p:spPr>
          <a:xfrm>
            <a:off x="2493479" y="6335712"/>
            <a:ext cx="5060787" cy="1044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4800">
                <a:solidFill>
                  <a:srgbClr val="363E45"/>
                </a:solidFill>
              </a:defRPr>
            </a:lvl1pPr>
          </a:lstStyle>
          <a:p>
            <a:r>
              <a:rPr dirty="0"/>
              <a:t>【</a:t>
            </a:r>
            <a:r>
              <a:rPr dirty="0" err="1"/>
              <a:t>参考検討事項</a:t>
            </a:r>
            <a:r>
              <a:rPr dirty="0"/>
              <a:t>】</a:t>
            </a:r>
          </a:p>
        </p:txBody>
      </p:sp>
      <p:sp>
        <p:nvSpPr>
          <p:cNvPr id="280" name="。。等々、考えることがたくさん！"/>
          <p:cNvSpPr txBox="1"/>
          <p:nvPr/>
        </p:nvSpPr>
        <p:spPr>
          <a:xfrm>
            <a:off x="14862875" y="12945531"/>
            <a:ext cx="9212066" cy="65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3300">
                <a:solidFill>
                  <a:srgbClr val="363E45"/>
                </a:solidFill>
              </a:defRPr>
            </a:lvl1pPr>
          </a:lstStyle>
          <a:p>
            <a:r>
              <a:rPr lang="ja-JP" altLang="en-US" dirty="0"/>
              <a:t>・・・</a:t>
            </a:r>
            <a:r>
              <a:rPr dirty="0"/>
              <a:t>等々、</a:t>
            </a:r>
            <a:r>
              <a:rPr dirty="0" err="1"/>
              <a:t>考えることがたくさん</a:t>
            </a:r>
            <a:r>
              <a:rPr dirty="0"/>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49971AB-4343-46EA-B485-C32B2EC50B60}"/>
              </a:ext>
            </a:extLst>
          </p:cNvPr>
          <p:cNvSpPr>
            <a:spLocks noGrp="1"/>
          </p:cNvSpPr>
          <p:nvPr>
            <p:ph type="title"/>
          </p:nvPr>
        </p:nvSpPr>
        <p:spPr>
          <a:xfrm>
            <a:off x="2615851" y="5339953"/>
            <a:ext cx="19064614" cy="3036095"/>
          </a:xfrm>
        </p:spPr>
        <p:txBody>
          <a:bodyPr>
            <a:normAutofit/>
          </a:bodyPr>
          <a:lstStyle/>
          <a:p>
            <a:r>
              <a:rPr lang="ja-JP" altLang="en-US" sz="9600" dirty="0">
                <a:latin typeface="+mn-ea"/>
              </a:rPr>
              <a:t>ブレイクアウトルームへ！</a:t>
            </a:r>
          </a:p>
        </p:txBody>
      </p:sp>
      <p:sp>
        <p:nvSpPr>
          <p:cNvPr id="9" name="Rectangle">
            <a:extLst>
              <a:ext uri="{FF2B5EF4-FFF2-40B4-BE49-F238E27FC236}">
                <a16:creationId xmlns:a16="http://schemas.microsoft.com/office/drawing/2014/main" id="{9F4D4A1B-BA22-4ECA-A496-52245409E0AA}"/>
              </a:ext>
            </a:extLst>
          </p:cNvPr>
          <p:cNvSpPr/>
          <p:nvPr/>
        </p:nvSpPr>
        <p:spPr>
          <a:xfrm>
            <a:off x="2453013" y="5161923"/>
            <a:ext cx="19477973" cy="3392154"/>
          </a:xfrm>
          <a:prstGeom prst="rect">
            <a:avLst/>
          </a:prstGeom>
          <a:ln w="203200">
            <a:solidFill>
              <a:srgbClr val="0070C0"/>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Tree>
    <p:extLst>
      <p:ext uri="{BB962C8B-B14F-4D97-AF65-F5344CB8AC3E}">
        <p14:creationId xmlns:p14="http://schemas.microsoft.com/office/powerpoint/2010/main" val="38868062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この資料は、総務省「IoT機器等の電波利用システムの適正利用のためのICT人材育成事業」の一環として実 施された学生や若手エンジニアを対象としたIoTシステム開発のスキルアップイベント 「Web×IoT メイカーズ チャレンジ 2019-20 in 信州」 のアイデアワークショップ用資料として講師の伊作太一が作成したスライドです。…"/>
          <p:cNvSpPr txBox="1"/>
          <p:nvPr/>
        </p:nvSpPr>
        <p:spPr>
          <a:xfrm>
            <a:off x="2379198" y="4184338"/>
            <a:ext cx="19625604" cy="4573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lnSpc>
                <a:spcPct val="130000"/>
              </a:lnSpc>
              <a:spcAft>
                <a:spcPts val="600"/>
              </a:spcAft>
              <a:defRPr sz="2700">
                <a:latin typeface="Source Han Sans JP Regular"/>
                <a:ea typeface="Source Han Sans JP Regular"/>
                <a:cs typeface="Source Han Sans JP Regular"/>
                <a:sym typeface="Source Han Sans JP Regular"/>
              </a:defRPr>
            </a:pPr>
            <a:r>
              <a:rPr sz="2800" dirty="0"/>
              <a:t>この資料は、</a:t>
            </a:r>
            <a:r>
              <a:rPr lang="en-US" altLang="ja-JP" sz="2800" dirty="0"/>
              <a:t>2019</a:t>
            </a:r>
            <a:r>
              <a:rPr lang="ja-JP" altLang="en-US" sz="2800" dirty="0"/>
              <a:t>年に実施された</a:t>
            </a:r>
            <a:r>
              <a:rPr sz="2800" dirty="0"/>
              <a:t>「Web×IoT</a:t>
            </a:r>
            <a:r>
              <a:rPr lang="en-JP" sz="2800" dirty="0"/>
              <a:t>メイカーズチャレンジ2019-20 </a:t>
            </a:r>
            <a:r>
              <a:rPr sz="2800" dirty="0"/>
              <a:t>in </a:t>
            </a:r>
            <a:r>
              <a:rPr lang="ja-JP" altLang="en-US" sz="2800" dirty="0"/>
              <a:t>信州</a:t>
            </a:r>
            <a:r>
              <a:rPr sz="2800" dirty="0"/>
              <a:t>」 </a:t>
            </a:r>
            <a:r>
              <a:rPr sz="2800" dirty="0" err="1"/>
              <a:t>のアイデアワークショップ用資料</a:t>
            </a:r>
            <a:r>
              <a:rPr lang="ja-JP" altLang="en-US" sz="2800" dirty="0"/>
              <a:t>としてファシリテーターの </a:t>
            </a:r>
            <a:r>
              <a:rPr sz="2800" dirty="0" err="1"/>
              <a:t>伊作</a:t>
            </a:r>
            <a:r>
              <a:rPr lang="en-US" sz="2800" dirty="0"/>
              <a:t> </a:t>
            </a:r>
            <a:r>
              <a:rPr sz="2800" dirty="0" err="1"/>
              <a:t>太一</a:t>
            </a:r>
            <a:r>
              <a:rPr lang="en-US" sz="2800" dirty="0"/>
              <a:t> </a:t>
            </a:r>
            <a:r>
              <a:rPr lang="en-JP" sz="2800" dirty="0"/>
              <a:t>氏</a:t>
            </a:r>
            <a:r>
              <a:rPr sz="2800" dirty="0" err="1"/>
              <a:t>が作成した</a:t>
            </a:r>
            <a:r>
              <a:rPr lang="en-JP" sz="2800" dirty="0"/>
              <a:t>スライドを</a:t>
            </a:r>
            <a:r>
              <a:rPr lang="ja-JP" altLang="en-US" sz="2800" dirty="0"/>
              <a:t>基に</a:t>
            </a:r>
            <a:r>
              <a:rPr lang="en-JP" sz="2800" dirty="0"/>
              <a:t>、</a:t>
            </a:r>
            <a:r>
              <a:rPr lang="en-US" altLang="ja-JP" sz="2800" dirty="0"/>
              <a:t>2021</a:t>
            </a:r>
            <a:r>
              <a:rPr lang="ja-JP" altLang="en-US" sz="2800" dirty="0"/>
              <a:t>年度の</a:t>
            </a:r>
            <a:r>
              <a:rPr lang="en-JP" sz="2800" dirty="0"/>
              <a:t>「</a:t>
            </a:r>
            <a:r>
              <a:rPr lang="en-US" sz="2800" dirty="0"/>
              <a:t>Web</a:t>
            </a:r>
            <a:r>
              <a:rPr lang="en-US" altLang="ja-JP" sz="2800" dirty="0"/>
              <a:t>×IoT</a:t>
            </a:r>
            <a:r>
              <a:rPr lang="ja-JP" altLang="en-US" sz="2800" dirty="0"/>
              <a:t>メイカーズチャレンジ</a:t>
            </a:r>
            <a:r>
              <a:rPr lang="en-US" altLang="ja-JP" sz="2800" dirty="0"/>
              <a:t>PLUS in </a:t>
            </a:r>
            <a:r>
              <a:rPr lang="ja-JP" altLang="en-US" sz="2800" dirty="0"/>
              <a:t>信州」のアイディアワークショップ向けにアップデートしたものです。</a:t>
            </a:r>
            <a:endParaRPr sz="2800" dirty="0"/>
          </a:p>
          <a:p>
            <a:pPr algn="l">
              <a:lnSpc>
                <a:spcPct val="130000"/>
              </a:lnSpc>
              <a:defRPr sz="2700">
                <a:latin typeface="Source Han Sans JP Regular"/>
                <a:ea typeface="Source Han Sans JP Regular"/>
                <a:cs typeface="Source Han Sans JP Regular"/>
                <a:sym typeface="Source Han Sans JP Regular"/>
              </a:defRPr>
            </a:pPr>
            <a:r>
              <a:rPr lang="en-JP" sz="2800" dirty="0"/>
              <a:t>クリエイティブ</a:t>
            </a:r>
            <a:r>
              <a:rPr sz="2800" dirty="0"/>
              <a:t>・</a:t>
            </a:r>
            <a:r>
              <a:rPr lang="en-JP" sz="2800" dirty="0"/>
              <a:t>コモンズ</a:t>
            </a:r>
            <a:r>
              <a:rPr sz="2800" dirty="0"/>
              <a:t>・ライセンス 表示 4.0 国際 (CC-BY) によって許諾されていますの</a:t>
            </a:r>
            <a:r>
              <a:rPr lang="ja-JP" altLang="en-US" sz="2800" dirty="0"/>
              <a:t>で</a:t>
            </a:r>
            <a:r>
              <a:rPr sz="2800" dirty="0"/>
              <a:t>、この資料を基に改変や再配布いた</a:t>
            </a:r>
            <a:r>
              <a:rPr lang="en-JP" sz="2800" dirty="0"/>
              <a:t>だく</a:t>
            </a:r>
            <a:r>
              <a:rPr sz="2800" dirty="0" err="1"/>
              <a:t>ことも可能</a:t>
            </a:r>
            <a:r>
              <a:rPr lang="ja-JP" altLang="en-US" sz="2800" dirty="0"/>
              <a:t>ですが、再利用の際は、</a:t>
            </a:r>
            <a:r>
              <a:rPr sz="2800" dirty="0"/>
              <a:t> </a:t>
            </a:r>
            <a:r>
              <a:rPr lang="ja-JP" altLang="en-US" sz="2800" dirty="0"/>
              <a:t>「</a:t>
            </a:r>
            <a:r>
              <a:rPr lang="en-US" altLang="ja-JP" sz="2800" dirty="0"/>
              <a:t>Web×IoT </a:t>
            </a:r>
            <a:r>
              <a:rPr lang="ja-JP" altLang="en-US" sz="2800" dirty="0"/>
              <a:t>メイカーズチャレンジ </a:t>
            </a:r>
            <a:r>
              <a:rPr lang="en-US" altLang="ja-JP" sz="2800" dirty="0"/>
              <a:t>PLUS </a:t>
            </a:r>
            <a:r>
              <a:rPr lang="ja-JP" altLang="en-US" sz="2800" dirty="0"/>
              <a:t>中央実行委員会」の出典を明記の上ご活用ください。</a:t>
            </a:r>
            <a:endParaRPr sz="2800" dirty="0"/>
          </a:p>
          <a:p>
            <a:pPr algn="l">
              <a:lnSpc>
                <a:spcPct val="130000"/>
              </a:lnSpc>
              <a:defRPr sz="2700">
                <a:latin typeface="Source Han Sans JP Regular"/>
                <a:ea typeface="Source Han Sans JP Regular"/>
                <a:cs typeface="Source Han Sans JP Regular"/>
                <a:sym typeface="Source Han Sans JP Regular"/>
              </a:defRPr>
            </a:pPr>
            <a:r>
              <a:rPr sz="2800" dirty="0"/>
              <a:t>(CC-BY </a:t>
            </a:r>
            <a:r>
              <a:rPr sz="2800" dirty="0" err="1"/>
              <a:t>ライセンスの内容を知りたい方は</a:t>
            </a:r>
            <a:r>
              <a:rPr sz="2800" dirty="0"/>
              <a:t> </a:t>
            </a:r>
            <a:r>
              <a:rPr sz="2800" dirty="0">
                <a:hlinkClick r:id="rId2"/>
              </a:rPr>
              <a:t>http://creativecommons.org/licenses/by/4.0/deed.ja</a:t>
            </a:r>
            <a:r>
              <a:rPr lang="en-US" sz="2800" dirty="0"/>
              <a:t> </a:t>
            </a:r>
            <a:r>
              <a:rPr lang="ja-JP" altLang="en-US" sz="2800" dirty="0"/>
              <a:t>でご</a:t>
            </a:r>
            <a:r>
              <a:rPr sz="2800" dirty="0" err="1"/>
              <a:t>確認く</a:t>
            </a:r>
            <a:r>
              <a:rPr lang="ja-JP" altLang="en-US" sz="2800" dirty="0"/>
              <a:t>だ</a:t>
            </a:r>
            <a:r>
              <a:rPr sz="2800" dirty="0" err="1"/>
              <a:t>さい</a:t>
            </a:r>
            <a:r>
              <a:rPr sz="2800" dirty="0"/>
              <a:t>。) </a:t>
            </a:r>
          </a:p>
          <a:p>
            <a:pPr algn="l">
              <a:defRPr sz="2700">
                <a:latin typeface="Source Han Sans JP Regular"/>
                <a:ea typeface="Source Han Sans JP Regular"/>
                <a:cs typeface="Source Han Sans JP Regular"/>
                <a:sym typeface="Source Han Sans JP Regular"/>
              </a:defRPr>
            </a:pPr>
            <a:endParaRPr sz="2800" dirty="0"/>
          </a:p>
        </p:txBody>
      </p:sp>
      <p:pic>
        <p:nvPicPr>
          <p:cNvPr id="285" name="page1image49787072.png" descr="page1image49787072.png"/>
          <p:cNvPicPr>
            <a:picLocks noChangeAspect="1"/>
          </p:cNvPicPr>
          <p:nvPr/>
        </p:nvPicPr>
        <p:blipFill>
          <a:blip r:embed="rId3"/>
          <a:stretch>
            <a:fillRect/>
          </a:stretch>
        </p:blipFill>
        <p:spPr>
          <a:xfrm>
            <a:off x="10425761" y="9078833"/>
            <a:ext cx="2788559" cy="991115"/>
          </a:xfrm>
          <a:prstGeom prst="rect">
            <a:avLst/>
          </a:prstGeom>
          <a:ln w="12700">
            <a:miter lim="400000"/>
          </a:ln>
        </p:spPr>
      </p:pic>
      <p:sp>
        <p:nvSpPr>
          <p:cNvPr id="286" name="この資料のライセンスについて"/>
          <p:cNvSpPr txBox="1"/>
          <p:nvPr/>
        </p:nvSpPr>
        <p:spPr>
          <a:xfrm>
            <a:off x="4463835" y="588178"/>
            <a:ext cx="10041209" cy="13812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457200">
              <a:lnSpc>
                <a:spcPts val="11100"/>
              </a:lnSpc>
              <a:spcBef>
                <a:spcPts val="1200"/>
              </a:spcBef>
              <a:defRPr sz="5200">
                <a:solidFill>
                  <a:srgbClr val="363E45"/>
                </a:solidFill>
                <a:latin typeface="Source Han Sans JP Heavy"/>
                <a:ea typeface="Source Han Sans JP Heavy"/>
                <a:cs typeface="Source Han Sans JP Heavy"/>
                <a:sym typeface="Source Han Sans JP Heavy"/>
              </a:defRPr>
            </a:lvl1pPr>
          </a:lstStyle>
          <a:p>
            <a:r>
              <a:rPr sz="5400" b="1" dirty="0"/>
              <a:t>この資料のライセンスについて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アイデア発想の規則 その①"/>
          <p:cNvSpPr txBox="1"/>
          <p:nvPr/>
        </p:nvSpPr>
        <p:spPr>
          <a:xfrm>
            <a:off x="4228222" y="1044666"/>
            <a:ext cx="16369865"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ワークショップ中のコミュニケーションツール</a:t>
            </a:r>
            <a:endParaRPr sz="6000" b="1" dirty="0"/>
          </a:p>
        </p:txBody>
      </p:sp>
      <p:sp>
        <p:nvSpPr>
          <p:cNvPr id="12" name="信州地域の特徴、連想するもの（名物、名所、人物、祭り、歴史上の出来事等）…">
            <a:extLst>
              <a:ext uri="{FF2B5EF4-FFF2-40B4-BE49-F238E27FC236}">
                <a16:creationId xmlns:a16="http://schemas.microsoft.com/office/drawing/2014/main" id="{B16050A7-0C33-4E3D-AC2E-DFBE21B84EA5}"/>
              </a:ext>
            </a:extLst>
          </p:cNvPr>
          <p:cNvSpPr txBox="1"/>
          <p:nvPr/>
        </p:nvSpPr>
        <p:spPr>
          <a:xfrm>
            <a:off x="1691014" y="4091019"/>
            <a:ext cx="22352427" cy="836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028700" lvl="2" indent="-1028700" algn="just" defTabSz="457200">
              <a:lnSpc>
                <a:spcPct val="130000"/>
              </a:lnSpc>
              <a:buClr>
                <a:srgbClr val="000000"/>
              </a:buClr>
              <a:buSzPct val="100000"/>
              <a:buFont typeface="+mj-lt"/>
              <a:buAutoNum type="arabicPeriod"/>
              <a:defRPr sz="4500">
                <a:solidFill>
                  <a:srgbClr val="363E45"/>
                </a:solidFill>
              </a:defRPr>
            </a:pPr>
            <a:r>
              <a:rPr lang="en-US" altLang="ja-JP" sz="6000" b="1" dirty="0"/>
              <a:t>Zoom </a:t>
            </a:r>
            <a:r>
              <a:rPr lang="ja-JP" altLang="en-US" sz="6000" b="1" dirty="0"/>
              <a:t>のブレイクアウトルーム</a:t>
            </a:r>
            <a:endParaRPr lang="en-US" altLang="ja-JP" sz="6000" b="1" dirty="0"/>
          </a:p>
          <a:p>
            <a:pPr lvl="6" indent="0" algn="just" defTabSz="457200">
              <a:lnSpc>
                <a:spcPct val="130000"/>
              </a:lnSpc>
              <a:buClr>
                <a:srgbClr val="000000"/>
              </a:buClr>
              <a:buSzPct val="100000"/>
              <a:defRPr sz="4500">
                <a:solidFill>
                  <a:srgbClr val="363E45"/>
                </a:solidFill>
              </a:defRPr>
            </a:pPr>
            <a:r>
              <a:rPr lang="en-US" altLang="ja-JP" sz="4800" dirty="0"/>
              <a:t>				</a:t>
            </a:r>
            <a:r>
              <a:rPr lang="ja-JP" altLang="en-US" sz="4800" dirty="0"/>
              <a:t>→  チームで話し合いをする場所</a:t>
            </a:r>
            <a:endParaRPr sz="4800" dirty="0"/>
          </a:p>
          <a:p>
            <a:pPr marL="1028700" lvl="2" indent="-1028700" algn="just" defTabSz="457200">
              <a:lnSpc>
                <a:spcPct val="130000"/>
              </a:lnSpc>
              <a:spcBef>
                <a:spcPts val="3000"/>
              </a:spcBef>
              <a:buClr>
                <a:srgbClr val="000000"/>
              </a:buClr>
              <a:buSzPct val="100000"/>
              <a:buFont typeface="+mj-lt"/>
              <a:buAutoNum type="arabicPeriod"/>
              <a:defRPr sz="4500">
                <a:solidFill>
                  <a:srgbClr val="363E45"/>
                </a:solidFill>
              </a:defRPr>
            </a:pPr>
            <a:r>
              <a:rPr lang="en-US" altLang="ja-JP" sz="6000" b="1" dirty="0"/>
              <a:t>Jambord </a:t>
            </a:r>
            <a:r>
              <a:rPr lang="ja-JP" altLang="en-US" sz="6000" b="1" dirty="0"/>
              <a:t>（ブラウザ上のホワイトボード）</a:t>
            </a:r>
            <a:endParaRPr lang="en-US" altLang="ja-JP" sz="6000" b="1" dirty="0"/>
          </a:p>
          <a:p>
            <a:pPr lvl="2" indent="0" algn="just" defTabSz="457200">
              <a:lnSpc>
                <a:spcPct val="130000"/>
              </a:lnSpc>
              <a:buClr>
                <a:srgbClr val="000000"/>
              </a:buClr>
              <a:buSzPct val="100000"/>
              <a:defRPr sz="4500">
                <a:solidFill>
                  <a:srgbClr val="363E45"/>
                </a:solidFill>
              </a:defRPr>
            </a:pPr>
            <a:r>
              <a:rPr lang="en-US" altLang="ja-JP" sz="4800" dirty="0"/>
              <a:t>				</a:t>
            </a:r>
            <a:r>
              <a:rPr lang="ja-JP" altLang="en-US" sz="4800" dirty="0"/>
              <a:t>→  チーム毎にボードを用意。付箋を使ったアイデア出しに使います。</a:t>
            </a:r>
            <a:endParaRPr sz="4800" dirty="0"/>
          </a:p>
          <a:p>
            <a:pPr marL="914400" lvl="2" indent="-914400" algn="just" defTabSz="457200">
              <a:lnSpc>
                <a:spcPct val="130000"/>
              </a:lnSpc>
              <a:spcBef>
                <a:spcPts val="3000"/>
              </a:spcBef>
              <a:buClr>
                <a:srgbClr val="000000"/>
              </a:buClr>
              <a:buSzPct val="100000"/>
              <a:buFont typeface="+mj-lt"/>
              <a:buAutoNum type="arabicPeriod" startAt="3"/>
              <a:defRPr sz="4500">
                <a:solidFill>
                  <a:srgbClr val="363E45"/>
                </a:solidFill>
              </a:defRPr>
            </a:pPr>
            <a:r>
              <a:rPr lang="en-US" altLang="ja-JP" sz="6000" b="1" dirty="0"/>
              <a:t>Slack </a:t>
            </a:r>
            <a:r>
              <a:rPr lang="ja-JP" altLang="en-US" sz="6000" b="1" dirty="0"/>
              <a:t>のチームプライベートチャンネル</a:t>
            </a:r>
            <a:endParaRPr lang="en-US" altLang="ja-JP" sz="6000" b="1" dirty="0"/>
          </a:p>
          <a:p>
            <a:pPr lvl="2" indent="0" algn="just" defTabSz="457200">
              <a:lnSpc>
                <a:spcPct val="130000"/>
              </a:lnSpc>
              <a:buClr>
                <a:srgbClr val="000000"/>
              </a:buClr>
              <a:buSzPct val="100000"/>
              <a:defRPr sz="4500">
                <a:solidFill>
                  <a:srgbClr val="363E45"/>
                </a:solidFill>
              </a:defRPr>
            </a:pPr>
            <a:r>
              <a:rPr lang="en-US" altLang="ja-JP" sz="4800" b="1" dirty="0"/>
              <a:t>				</a:t>
            </a:r>
            <a:r>
              <a:rPr lang="ja-JP" altLang="en-US" sz="4800" dirty="0"/>
              <a:t>→  チームメンバー間の情報共有に使います。</a:t>
            </a:r>
            <a:endParaRPr lang="en-US" altLang="ja-JP" sz="4800" dirty="0"/>
          </a:p>
          <a:p>
            <a:pPr marL="1028700" lvl="2" indent="-1028700" algn="just" defTabSz="457200">
              <a:lnSpc>
                <a:spcPct val="130000"/>
              </a:lnSpc>
              <a:spcBef>
                <a:spcPts val="700"/>
              </a:spcBef>
              <a:buClr>
                <a:srgbClr val="000000"/>
              </a:buClr>
              <a:buSzPct val="100000"/>
              <a:buChar char="❖"/>
              <a:defRPr sz="4500">
                <a:solidFill>
                  <a:srgbClr val="363E45"/>
                </a:solidFill>
              </a:defRPr>
            </a:pPr>
            <a:endParaRPr sz="4800" b="1" dirty="0"/>
          </a:p>
        </p:txBody>
      </p:sp>
    </p:spTree>
    <p:extLst>
      <p:ext uri="{BB962C8B-B14F-4D97-AF65-F5344CB8AC3E}">
        <p14:creationId xmlns:p14="http://schemas.microsoft.com/office/powerpoint/2010/main" val="1696707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アイデア発想の規則 その①"/>
          <p:cNvSpPr txBox="1"/>
          <p:nvPr/>
        </p:nvSpPr>
        <p:spPr>
          <a:xfrm>
            <a:off x="4228222" y="1044666"/>
            <a:ext cx="12790360"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altLang="ja-JP" sz="6000" b="1" dirty="0"/>
              <a:t>Jambord </a:t>
            </a:r>
            <a:r>
              <a:rPr lang="ja-JP" altLang="en-US" sz="6000" b="1" dirty="0"/>
              <a:t>の使い方（付箋の作成 ①）</a:t>
            </a:r>
            <a:endParaRPr sz="6000" b="1" dirty="0"/>
          </a:p>
        </p:txBody>
      </p:sp>
      <p:pic>
        <p:nvPicPr>
          <p:cNvPr id="3" name="図 2">
            <a:extLst>
              <a:ext uri="{FF2B5EF4-FFF2-40B4-BE49-F238E27FC236}">
                <a16:creationId xmlns:a16="http://schemas.microsoft.com/office/drawing/2014/main" id="{52611285-E818-47D9-BCF9-F8B31A93BAFB}"/>
              </a:ext>
            </a:extLst>
          </p:cNvPr>
          <p:cNvPicPr>
            <a:picLocks noChangeAspect="1"/>
          </p:cNvPicPr>
          <p:nvPr/>
        </p:nvPicPr>
        <p:blipFill>
          <a:blip r:embed="rId2"/>
          <a:stretch>
            <a:fillRect/>
          </a:stretch>
        </p:blipFill>
        <p:spPr>
          <a:xfrm>
            <a:off x="2630466" y="3065585"/>
            <a:ext cx="11728367" cy="9770180"/>
          </a:xfrm>
          <a:prstGeom prst="rect">
            <a:avLst/>
          </a:prstGeom>
        </p:spPr>
      </p:pic>
      <p:pic>
        <p:nvPicPr>
          <p:cNvPr id="6" name="図 5">
            <a:extLst>
              <a:ext uri="{FF2B5EF4-FFF2-40B4-BE49-F238E27FC236}">
                <a16:creationId xmlns:a16="http://schemas.microsoft.com/office/drawing/2014/main" id="{8840FE07-A9A6-4641-9653-F3336EEEC070}"/>
              </a:ext>
            </a:extLst>
          </p:cNvPr>
          <p:cNvPicPr>
            <a:picLocks noChangeAspect="1"/>
          </p:cNvPicPr>
          <p:nvPr/>
        </p:nvPicPr>
        <p:blipFill>
          <a:blip r:embed="rId3"/>
          <a:stretch>
            <a:fillRect/>
          </a:stretch>
        </p:blipFill>
        <p:spPr>
          <a:xfrm>
            <a:off x="16355439" y="3477688"/>
            <a:ext cx="1794773" cy="9444836"/>
          </a:xfrm>
          <a:prstGeom prst="rect">
            <a:avLst/>
          </a:prstGeom>
        </p:spPr>
      </p:pic>
      <p:sp>
        <p:nvSpPr>
          <p:cNvPr id="7" name="テキスト ボックス 6">
            <a:extLst>
              <a:ext uri="{FF2B5EF4-FFF2-40B4-BE49-F238E27FC236}">
                <a16:creationId xmlns:a16="http://schemas.microsoft.com/office/drawing/2014/main" id="{B128AD11-9C74-4B9F-AC73-7A83AE948E13}"/>
              </a:ext>
            </a:extLst>
          </p:cNvPr>
          <p:cNvSpPr txBox="1"/>
          <p:nvPr/>
        </p:nvSpPr>
        <p:spPr>
          <a:xfrm>
            <a:off x="18150212" y="7299838"/>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付箋の作成</a:t>
            </a:r>
          </a:p>
        </p:txBody>
      </p:sp>
      <p:sp>
        <p:nvSpPr>
          <p:cNvPr id="11" name="テキスト ボックス 10">
            <a:extLst>
              <a:ext uri="{FF2B5EF4-FFF2-40B4-BE49-F238E27FC236}">
                <a16:creationId xmlns:a16="http://schemas.microsoft.com/office/drawing/2014/main" id="{6EA7EA8A-FB25-4C20-BA4B-9D3BA86590D2}"/>
              </a:ext>
            </a:extLst>
          </p:cNvPr>
          <p:cNvSpPr txBox="1"/>
          <p:nvPr/>
        </p:nvSpPr>
        <p:spPr>
          <a:xfrm>
            <a:off x="18150212" y="4034051"/>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t>ペン</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
        <p:nvSpPr>
          <p:cNvPr id="12" name="テキスト ボックス 11">
            <a:extLst>
              <a:ext uri="{FF2B5EF4-FFF2-40B4-BE49-F238E27FC236}">
                <a16:creationId xmlns:a16="http://schemas.microsoft.com/office/drawing/2014/main" id="{D49A13F0-5A3C-427B-AB1D-15B5248569FD}"/>
              </a:ext>
            </a:extLst>
          </p:cNvPr>
          <p:cNvSpPr txBox="1"/>
          <p:nvPr/>
        </p:nvSpPr>
        <p:spPr>
          <a:xfrm>
            <a:off x="18150212" y="5153846"/>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消しゴム</a:t>
            </a:r>
          </a:p>
        </p:txBody>
      </p:sp>
      <p:sp>
        <p:nvSpPr>
          <p:cNvPr id="13" name="テキスト ボックス 12">
            <a:extLst>
              <a:ext uri="{FF2B5EF4-FFF2-40B4-BE49-F238E27FC236}">
                <a16:creationId xmlns:a16="http://schemas.microsoft.com/office/drawing/2014/main" id="{1D2BD006-53F4-4277-A1C9-E16B8D7CDB38}"/>
              </a:ext>
            </a:extLst>
          </p:cNvPr>
          <p:cNvSpPr txBox="1"/>
          <p:nvPr/>
        </p:nvSpPr>
        <p:spPr>
          <a:xfrm>
            <a:off x="18150212" y="6221288"/>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t>選択</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
        <p:nvSpPr>
          <p:cNvPr id="14" name="テキスト ボックス 13">
            <a:extLst>
              <a:ext uri="{FF2B5EF4-FFF2-40B4-BE49-F238E27FC236}">
                <a16:creationId xmlns:a16="http://schemas.microsoft.com/office/drawing/2014/main" id="{AC0903DA-8C44-497A-BE12-EF4C78BBCDA9}"/>
              </a:ext>
            </a:extLst>
          </p:cNvPr>
          <p:cNvSpPr txBox="1"/>
          <p:nvPr/>
        </p:nvSpPr>
        <p:spPr>
          <a:xfrm>
            <a:off x="18150212" y="8438260"/>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t>画像の挿入</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
        <p:nvSpPr>
          <p:cNvPr id="15" name="テキスト ボックス 14">
            <a:extLst>
              <a:ext uri="{FF2B5EF4-FFF2-40B4-BE49-F238E27FC236}">
                <a16:creationId xmlns:a16="http://schemas.microsoft.com/office/drawing/2014/main" id="{C24224FF-B1D4-488E-883F-665B92C0EC76}"/>
              </a:ext>
            </a:extLst>
          </p:cNvPr>
          <p:cNvSpPr txBox="1"/>
          <p:nvPr/>
        </p:nvSpPr>
        <p:spPr>
          <a:xfrm>
            <a:off x="18150212" y="9656429"/>
            <a:ext cx="24648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t>図形の挿入</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
        <p:nvSpPr>
          <p:cNvPr id="16" name="テキスト ボックス 15">
            <a:extLst>
              <a:ext uri="{FF2B5EF4-FFF2-40B4-BE49-F238E27FC236}">
                <a16:creationId xmlns:a16="http://schemas.microsoft.com/office/drawing/2014/main" id="{661D8626-8095-40BF-BCA9-218DDB971351}"/>
              </a:ext>
            </a:extLst>
          </p:cNvPr>
          <p:cNvSpPr txBox="1"/>
          <p:nvPr/>
        </p:nvSpPr>
        <p:spPr>
          <a:xfrm>
            <a:off x="18016929" y="10810130"/>
            <a:ext cx="43679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テキストボックス</a:t>
            </a:r>
          </a:p>
        </p:txBody>
      </p:sp>
      <p:sp>
        <p:nvSpPr>
          <p:cNvPr id="17" name="テキスト ボックス 16">
            <a:extLst>
              <a:ext uri="{FF2B5EF4-FFF2-40B4-BE49-F238E27FC236}">
                <a16:creationId xmlns:a16="http://schemas.microsoft.com/office/drawing/2014/main" id="{331A7977-CAF5-4538-824F-7FD5E832B24B}"/>
              </a:ext>
            </a:extLst>
          </p:cNvPr>
          <p:cNvSpPr txBox="1"/>
          <p:nvPr/>
        </p:nvSpPr>
        <p:spPr>
          <a:xfrm>
            <a:off x="18016929" y="11877572"/>
            <a:ext cx="43679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t>レーザーポインタ</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
        <p:nvSpPr>
          <p:cNvPr id="8" name="楕円 7">
            <a:extLst>
              <a:ext uri="{FF2B5EF4-FFF2-40B4-BE49-F238E27FC236}">
                <a16:creationId xmlns:a16="http://schemas.microsoft.com/office/drawing/2014/main" id="{0AA39A46-9BFB-44EC-B980-206A7B36516E}"/>
              </a:ext>
            </a:extLst>
          </p:cNvPr>
          <p:cNvSpPr/>
          <p:nvPr/>
        </p:nvSpPr>
        <p:spPr>
          <a:xfrm>
            <a:off x="16426586" y="7175584"/>
            <a:ext cx="1197535" cy="1151747"/>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cxnSp>
        <p:nvCxnSpPr>
          <p:cNvPr id="4" name="直線矢印コネクタ 3">
            <a:extLst>
              <a:ext uri="{FF2B5EF4-FFF2-40B4-BE49-F238E27FC236}">
                <a16:creationId xmlns:a16="http://schemas.microsoft.com/office/drawing/2014/main" id="{F9A6FE45-D8F3-41DF-8CD3-F8E104B2D045}"/>
              </a:ext>
            </a:extLst>
          </p:cNvPr>
          <p:cNvCxnSpPr>
            <a:cxnSpLocks/>
          </p:cNvCxnSpPr>
          <p:nvPr/>
        </p:nvCxnSpPr>
        <p:spPr>
          <a:xfrm flipV="1">
            <a:off x="3294888" y="7862387"/>
            <a:ext cx="12993910" cy="1151746"/>
          </a:xfrm>
          <a:prstGeom prst="straightConnector1">
            <a:avLst/>
          </a:prstGeom>
          <a:noFill/>
          <a:ln w="76200" cap="flat">
            <a:solidFill>
              <a:srgbClr val="C00000"/>
            </a:solidFill>
            <a:prstDash val="sysDot"/>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1979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7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B63D4985-A998-4A1E-866A-9F32CDE46734}"/>
              </a:ext>
            </a:extLst>
          </p:cNvPr>
          <p:cNvPicPr>
            <a:picLocks noChangeAspect="1"/>
          </p:cNvPicPr>
          <p:nvPr/>
        </p:nvPicPr>
        <p:blipFill>
          <a:blip r:embed="rId2"/>
          <a:stretch>
            <a:fillRect/>
          </a:stretch>
        </p:blipFill>
        <p:spPr>
          <a:xfrm>
            <a:off x="16329948" y="7354229"/>
            <a:ext cx="5489204" cy="5863712"/>
          </a:xfrm>
          <a:prstGeom prst="rect">
            <a:avLst/>
          </a:prstGeom>
        </p:spPr>
      </p:pic>
      <p:sp>
        <p:nvSpPr>
          <p:cNvPr id="154" name="アイデア発想の規則 その①"/>
          <p:cNvSpPr txBox="1"/>
          <p:nvPr/>
        </p:nvSpPr>
        <p:spPr>
          <a:xfrm>
            <a:off x="4228222" y="1044666"/>
            <a:ext cx="12615632"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altLang="ja-JP" sz="6000" b="1" dirty="0"/>
              <a:t>Jambord </a:t>
            </a:r>
            <a:r>
              <a:rPr lang="ja-JP" altLang="en-US" sz="6000" b="1" dirty="0"/>
              <a:t>の使い方（付箋の作成②）</a:t>
            </a:r>
            <a:endParaRPr sz="6000" b="1" dirty="0"/>
          </a:p>
        </p:txBody>
      </p:sp>
      <p:pic>
        <p:nvPicPr>
          <p:cNvPr id="3" name="図 2">
            <a:extLst>
              <a:ext uri="{FF2B5EF4-FFF2-40B4-BE49-F238E27FC236}">
                <a16:creationId xmlns:a16="http://schemas.microsoft.com/office/drawing/2014/main" id="{52611285-E818-47D9-BCF9-F8B31A93BAFB}"/>
              </a:ext>
            </a:extLst>
          </p:cNvPr>
          <p:cNvPicPr>
            <a:picLocks noChangeAspect="1"/>
          </p:cNvPicPr>
          <p:nvPr/>
        </p:nvPicPr>
        <p:blipFill>
          <a:blip r:embed="rId3"/>
          <a:stretch>
            <a:fillRect/>
          </a:stretch>
        </p:blipFill>
        <p:spPr>
          <a:xfrm>
            <a:off x="2941863" y="2705571"/>
            <a:ext cx="13098883" cy="10911873"/>
          </a:xfrm>
          <a:prstGeom prst="rect">
            <a:avLst/>
          </a:prstGeom>
        </p:spPr>
      </p:pic>
      <p:pic>
        <p:nvPicPr>
          <p:cNvPr id="5" name="図 4">
            <a:extLst>
              <a:ext uri="{FF2B5EF4-FFF2-40B4-BE49-F238E27FC236}">
                <a16:creationId xmlns:a16="http://schemas.microsoft.com/office/drawing/2014/main" id="{584AB1D6-354E-4A58-B95B-8137A8704F2D}"/>
              </a:ext>
            </a:extLst>
          </p:cNvPr>
          <p:cNvPicPr>
            <a:picLocks noChangeAspect="1"/>
          </p:cNvPicPr>
          <p:nvPr/>
        </p:nvPicPr>
        <p:blipFill>
          <a:blip r:embed="rId4"/>
          <a:stretch>
            <a:fillRect/>
          </a:stretch>
        </p:blipFill>
        <p:spPr>
          <a:xfrm>
            <a:off x="1780032" y="5360012"/>
            <a:ext cx="11796483" cy="7109844"/>
          </a:xfrm>
          <a:prstGeom prst="rect">
            <a:avLst/>
          </a:prstGeom>
        </p:spPr>
      </p:pic>
      <p:sp>
        <p:nvSpPr>
          <p:cNvPr id="18" name="楕円 17">
            <a:extLst>
              <a:ext uri="{FF2B5EF4-FFF2-40B4-BE49-F238E27FC236}">
                <a16:creationId xmlns:a16="http://schemas.microsoft.com/office/drawing/2014/main" id="{F5C03AE1-EDC0-4702-B854-2D6187CA0DE1}"/>
              </a:ext>
            </a:extLst>
          </p:cNvPr>
          <p:cNvSpPr/>
          <p:nvPr/>
        </p:nvSpPr>
        <p:spPr>
          <a:xfrm>
            <a:off x="7980235" y="6024436"/>
            <a:ext cx="958412" cy="918805"/>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cxnSp>
        <p:nvCxnSpPr>
          <p:cNvPr id="19" name="直線矢印コネクタ 18">
            <a:extLst>
              <a:ext uri="{FF2B5EF4-FFF2-40B4-BE49-F238E27FC236}">
                <a16:creationId xmlns:a16="http://schemas.microsoft.com/office/drawing/2014/main" id="{E094432A-E467-426C-BBF4-1E0B937A2BE9}"/>
              </a:ext>
            </a:extLst>
          </p:cNvPr>
          <p:cNvCxnSpPr>
            <a:cxnSpLocks/>
          </p:cNvCxnSpPr>
          <p:nvPr/>
        </p:nvCxnSpPr>
        <p:spPr>
          <a:xfrm flipH="1">
            <a:off x="8528084" y="4741309"/>
            <a:ext cx="1173855" cy="1199251"/>
          </a:xfrm>
          <a:prstGeom prst="straightConnector1">
            <a:avLst/>
          </a:prstGeom>
          <a:noFill/>
          <a:ln w="57150" cap="flat">
            <a:solidFill>
              <a:srgbClr val="C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0" name="テキスト ボックス 19">
            <a:extLst>
              <a:ext uri="{FF2B5EF4-FFF2-40B4-BE49-F238E27FC236}">
                <a16:creationId xmlns:a16="http://schemas.microsoft.com/office/drawing/2014/main" id="{4044B3B9-9A74-4A0A-92A6-9C03579AAD17}"/>
              </a:ext>
            </a:extLst>
          </p:cNvPr>
          <p:cNvSpPr txBox="1"/>
          <p:nvPr/>
        </p:nvSpPr>
        <p:spPr>
          <a:xfrm>
            <a:off x="9633484" y="4047836"/>
            <a:ext cx="43679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rPr>
              <a:t>付箋の色を変えられる</a:t>
            </a:r>
          </a:p>
        </p:txBody>
      </p:sp>
      <p:sp>
        <p:nvSpPr>
          <p:cNvPr id="21" name="楕円 20">
            <a:extLst>
              <a:ext uri="{FF2B5EF4-FFF2-40B4-BE49-F238E27FC236}">
                <a16:creationId xmlns:a16="http://schemas.microsoft.com/office/drawing/2014/main" id="{3D9516FB-8710-4D1D-BB69-FEAC8D30EA66}"/>
              </a:ext>
            </a:extLst>
          </p:cNvPr>
          <p:cNvSpPr/>
          <p:nvPr/>
        </p:nvSpPr>
        <p:spPr>
          <a:xfrm>
            <a:off x="10795811" y="10197884"/>
            <a:ext cx="1821051" cy="1736741"/>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cxnSp>
        <p:nvCxnSpPr>
          <p:cNvPr id="22" name="直線矢印コネクタ 21">
            <a:extLst>
              <a:ext uri="{FF2B5EF4-FFF2-40B4-BE49-F238E27FC236}">
                <a16:creationId xmlns:a16="http://schemas.microsoft.com/office/drawing/2014/main" id="{069898B1-A9D2-4DCC-95FD-ED7EDEC55B27}"/>
              </a:ext>
            </a:extLst>
          </p:cNvPr>
          <p:cNvCxnSpPr>
            <a:cxnSpLocks/>
          </p:cNvCxnSpPr>
          <p:nvPr/>
        </p:nvCxnSpPr>
        <p:spPr>
          <a:xfrm flipV="1">
            <a:off x="9836158" y="11709253"/>
            <a:ext cx="1283286" cy="1154340"/>
          </a:xfrm>
          <a:prstGeom prst="straightConnector1">
            <a:avLst/>
          </a:prstGeom>
          <a:noFill/>
          <a:ln w="57150" cap="flat">
            <a:solidFill>
              <a:srgbClr val="C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6" name="テキスト ボックス 25">
            <a:extLst>
              <a:ext uri="{FF2B5EF4-FFF2-40B4-BE49-F238E27FC236}">
                <a16:creationId xmlns:a16="http://schemas.microsoft.com/office/drawing/2014/main" id="{205DE97F-E700-42A5-8F9A-1222A8430E5B}"/>
              </a:ext>
            </a:extLst>
          </p:cNvPr>
          <p:cNvSpPr txBox="1"/>
          <p:nvPr/>
        </p:nvSpPr>
        <p:spPr>
          <a:xfrm>
            <a:off x="7082725" y="12601998"/>
            <a:ext cx="275343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solidFill>
                  <a:srgbClr val="C00000"/>
                </a:solidFill>
              </a:rPr>
              <a:t>書いたら保存</a:t>
            </a:r>
            <a:endParaRPr kumimoji="0" lang="ja-JP" altLang="en-US" sz="3200"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endParaRPr>
          </a:p>
        </p:txBody>
      </p:sp>
      <p:sp>
        <p:nvSpPr>
          <p:cNvPr id="25" name="矢印: 右 24">
            <a:extLst>
              <a:ext uri="{FF2B5EF4-FFF2-40B4-BE49-F238E27FC236}">
                <a16:creationId xmlns:a16="http://schemas.microsoft.com/office/drawing/2014/main" id="{B35E858A-73D0-441B-9997-C36BD777FFF6}"/>
              </a:ext>
            </a:extLst>
          </p:cNvPr>
          <p:cNvSpPr/>
          <p:nvPr/>
        </p:nvSpPr>
        <p:spPr>
          <a:xfrm>
            <a:off x="13866541" y="7253207"/>
            <a:ext cx="1461283" cy="2557220"/>
          </a:xfrm>
          <a:prstGeom prst="rightArrow">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pic>
        <p:nvPicPr>
          <p:cNvPr id="28" name="図 27">
            <a:extLst>
              <a:ext uri="{FF2B5EF4-FFF2-40B4-BE49-F238E27FC236}">
                <a16:creationId xmlns:a16="http://schemas.microsoft.com/office/drawing/2014/main" id="{F8BEA20E-38DF-4999-8782-024EC053B381}"/>
              </a:ext>
            </a:extLst>
          </p:cNvPr>
          <p:cNvPicPr>
            <a:picLocks noChangeAspect="1"/>
          </p:cNvPicPr>
          <p:nvPr/>
        </p:nvPicPr>
        <p:blipFill rotWithShape="1">
          <a:blip r:embed="rId5"/>
          <a:srcRect l="58698" t="9694" r="5524" b="47065"/>
          <a:stretch/>
        </p:blipFill>
        <p:spPr>
          <a:xfrm>
            <a:off x="19595440" y="3165248"/>
            <a:ext cx="3673098" cy="3152122"/>
          </a:xfrm>
          <a:prstGeom prst="rect">
            <a:avLst/>
          </a:prstGeom>
        </p:spPr>
      </p:pic>
      <p:sp>
        <p:nvSpPr>
          <p:cNvPr id="32" name="楕円 31">
            <a:extLst>
              <a:ext uri="{FF2B5EF4-FFF2-40B4-BE49-F238E27FC236}">
                <a16:creationId xmlns:a16="http://schemas.microsoft.com/office/drawing/2014/main" id="{6FC33FA6-F59C-4483-96F0-D006A049952C}"/>
              </a:ext>
            </a:extLst>
          </p:cNvPr>
          <p:cNvSpPr/>
          <p:nvPr/>
        </p:nvSpPr>
        <p:spPr>
          <a:xfrm>
            <a:off x="20669903" y="7610819"/>
            <a:ext cx="1149249" cy="1101376"/>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cxnSp>
        <p:nvCxnSpPr>
          <p:cNvPr id="33" name="直線矢印コネクタ 32">
            <a:extLst>
              <a:ext uri="{FF2B5EF4-FFF2-40B4-BE49-F238E27FC236}">
                <a16:creationId xmlns:a16="http://schemas.microsoft.com/office/drawing/2014/main" id="{F10B2CA5-289B-495D-8E24-0DBA1C545D91}"/>
              </a:ext>
            </a:extLst>
          </p:cNvPr>
          <p:cNvCxnSpPr>
            <a:cxnSpLocks/>
          </p:cNvCxnSpPr>
          <p:nvPr/>
        </p:nvCxnSpPr>
        <p:spPr>
          <a:xfrm>
            <a:off x="21374774" y="6586624"/>
            <a:ext cx="0" cy="844813"/>
          </a:xfrm>
          <a:prstGeom prst="straightConnector1">
            <a:avLst/>
          </a:prstGeom>
          <a:noFill/>
          <a:ln w="57150" cap="flat">
            <a:solidFill>
              <a:srgbClr val="C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36" name="四角形: 角を丸くする 35">
            <a:extLst>
              <a:ext uri="{FF2B5EF4-FFF2-40B4-BE49-F238E27FC236}">
                <a16:creationId xmlns:a16="http://schemas.microsoft.com/office/drawing/2014/main" id="{E336D883-EBE0-4FE6-B637-1C429614697A}"/>
              </a:ext>
            </a:extLst>
          </p:cNvPr>
          <p:cNvSpPr/>
          <p:nvPr/>
        </p:nvSpPr>
        <p:spPr>
          <a:xfrm>
            <a:off x="19214030" y="2982115"/>
            <a:ext cx="4054506" cy="3543902"/>
          </a:xfrm>
          <a:prstGeom prst="roundRect">
            <a:avLst/>
          </a:prstGeom>
          <a:noFill/>
          <a:ln w="57150" cap="flat">
            <a:solidFill>
              <a:srgbClr val="C0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Tree>
    <p:extLst>
      <p:ext uri="{BB962C8B-B14F-4D97-AF65-F5344CB8AC3E}">
        <p14:creationId xmlns:p14="http://schemas.microsoft.com/office/powerpoint/2010/main" val="2011222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アイデア発想の規則 その①"/>
          <p:cNvSpPr txBox="1"/>
          <p:nvPr/>
        </p:nvSpPr>
        <p:spPr>
          <a:xfrm>
            <a:off x="4228222" y="1044666"/>
            <a:ext cx="13138211"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altLang="ja-JP" sz="6000" b="1" dirty="0"/>
              <a:t>Jambord</a:t>
            </a:r>
            <a:r>
              <a:rPr lang="ja-JP" altLang="en-US" sz="6000" b="1" dirty="0"/>
              <a:t> の使い方（フレームの移動）</a:t>
            </a:r>
            <a:endParaRPr sz="6000" b="1" dirty="0"/>
          </a:p>
        </p:txBody>
      </p:sp>
      <p:sp>
        <p:nvSpPr>
          <p:cNvPr id="5" name="ハッカソンでどのようなプロジェクトをつくるか考えるにあたって、…">
            <a:extLst>
              <a:ext uri="{FF2B5EF4-FFF2-40B4-BE49-F238E27FC236}">
                <a16:creationId xmlns:a16="http://schemas.microsoft.com/office/drawing/2014/main" id="{0EB11F7F-A870-4546-960B-5B6B0F3ECAC6}"/>
              </a:ext>
            </a:extLst>
          </p:cNvPr>
          <p:cNvSpPr txBox="1"/>
          <p:nvPr/>
        </p:nvSpPr>
        <p:spPr>
          <a:xfrm>
            <a:off x="6516948" y="3056091"/>
            <a:ext cx="9993119" cy="1015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lnSpc>
                <a:spcPct val="130000"/>
              </a:lnSpc>
              <a:defRPr sz="4800">
                <a:solidFill>
                  <a:srgbClr val="363E45"/>
                </a:solidFill>
              </a:defRPr>
            </a:pPr>
            <a:r>
              <a:rPr lang="ja-JP" altLang="en-US" dirty="0"/>
              <a:t>フレームの移動は画面上の矢印から</a:t>
            </a:r>
            <a:endParaRPr lang="en-US" altLang="ja-JP" dirty="0"/>
          </a:p>
        </p:txBody>
      </p:sp>
      <p:pic>
        <p:nvPicPr>
          <p:cNvPr id="3" name="図 2">
            <a:extLst>
              <a:ext uri="{FF2B5EF4-FFF2-40B4-BE49-F238E27FC236}">
                <a16:creationId xmlns:a16="http://schemas.microsoft.com/office/drawing/2014/main" id="{52611285-E818-47D9-BCF9-F8B31A93BAFB}"/>
              </a:ext>
            </a:extLst>
          </p:cNvPr>
          <p:cNvPicPr>
            <a:picLocks noChangeAspect="1"/>
          </p:cNvPicPr>
          <p:nvPr/>
        </p:nvPicPr>
        <p:blipFill>
          <a:blip r:embed="rId2"/>
          <a:stretch>
            <a:fillRect/>
          </a:stretch>
        </p:blipFill>
        <p:spPr>
          <a:xfrm>
            <a:off x="2177535" y="5014938"/>
            <a:ext cx="9737573" cy="8111772"/>
          </a:xfrm>
          <a:prstGeom prst="rect">
            <a:avLst/>
          </a:prstGeom>
        </p:spPr>
      </p:pic>
      <p:sp>
        <p:nvSpPr>
          <p:cNvPr id="17" name="テキスト ボックス 16">
            <a:extLst>
              <a:ext uri="{FF2B5EF4-FFF2-40B4-BE49-F238E27FC236}">
                <a16:creationId xmlns:a16="http://schemas.microsoft.com/office/drawing/2014/main" id="{331A7977-CAF5-4538-824F-7FD5E832B24B}"/>
              </a:ext>
            </a:extLst>
          </p:cNvPr>
          <p:cNvSpPr txBox="1"/>
          <p:nvPr/>
        </p:nvSpPr>
        <p:spPr>
          <a:xfrm>
            <a:off x="13597346" y="8344959"/>
            <a:ext cx="447901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rPr>
              <a:t>フレームバーを表示</a:t>
            </a:r>
            <a:endParaRPr kumimoji="0" lang="en-US" altLang="ja-JP"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endParaRPr>
          </a:p>
        </p:txBody>
      </p:sp>
      <p:pic>
        <p:nvPicPr>
          <p:cNvPr id="4" name="図 3">
            <a:extLst>
              <a:ext uri="{FF2B5EF4-FFF2-40B4-BE49-F238E27FC236}">
                <a16:creationId xmlns:a16="http://schemas.microsoft.com/office/drawing/2014/main" id="{120D905F-1FD3-4DF5-9813-3DEC140AC69E}"/>
              </a:ext>
            </a:extLst>
          </p:cNvPr>
          <p:cNvPicPr>
            <a:picLocks noChangeAspect="1"/>
          </p:cNvPicPr>
          <p:nvPr/>
        </p:nvPicPr>
        <p:blipFill rotWithShape="1">
          <a:blip r:embed="rId3"/>
          <a:srcRect l="16135" r="13108" b="10789"/>
          <a:stretch/>
        </p:blipFill>
        <p:spPr>
          <a:xfrm>
            <a:off x="12645787" y="6104067"/>
            <a:ext cx="6951945" cy="1868255"/>
          </a:xfrm>
          <a:prstGeom prst="rect">
            <a:avLst/>
          </a:prstGeom>
        </p:spPr>
      </p:pic>
      <p:sp>
        <p:nvSpPr>
          <p:cNvPr id="18" name="楕円 17">
            <a:extLst>
              <a:ext uri="{FF2B5EF4-FFF2-40B4-BE49-F238E27FC236}">
                <a16:creationId xmlns:a16="http://schemas.microsoft.com/office/drawing/2014/main" id="{8BFC6C37-E49C-4E8B-B67A-0A72E979A202}"/>
              </a:ext>
            </a:extLst>
          </p:cNvPr>
          <p:cNvSpPr/>
          <p:nvPr/>
        </p:nvSpPr>
        <p:spPr>
          <a:xfrm>
            <a:off x="15710301" y="7360805"/>
            <a:ext cx="958412" cy="918805"/>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20" name="楕円 19">
            <a:extLst>
              <a:ext uri="{FF2B5EF4-FFF2-40B4-BE49-F238E27FC236}">
                <a16:creationId xmlns:a16="http://schemas.microsoft.com/office/drawing/2014/main" id="{9F0F8DC9-F234-436A-8CD3-8047FB12D8CC}"/>
              </a:ext>
            </a:extLst>
          </p:cNvPr>
          <p:cNvSpPr/>
          <p:nvPr/>
        </p:nvSpPr>
        <p:spPr>
          <a:xfrm>
            <a:off x="17647457" y="6318526"/>
            <a:ext cx="1565754" cy="1439336"/>
          </a:xfrm>
          <a:prstGeom prst="ellipse">
            <a:avLst/>
          </a:prstGeom>
          <a:noFill/>
          <a:ln w="571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16" name="テキスト ボックス 15">
            <a:extLst>
              <a:ext uri="{FF2B5EF4-FFF2-40B4-BE49-F238E27FC236}">
                <a16:creationId xmlns:a16="http://schemas.microsoft.com/office/drawing/2014/main" id="{661D8626-8095-40BF-BCA9-218DDB971351}"/>
              </a:ext>
            </a:extLst>
          </p:cNvPr>
          <p:cNvSpPr txBox="1"/>
          <p:nvPr/>
        </p:nvSpPr>
        <p:spPr>
          <a:xfrm>
            <a:off x="19402049" y="6780006"/>
            <a:ext cx="43679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ja-JP" altLang="en-US" dirty="0">
                <a:solidFill>
                  <a:srgbClr val="C00000"/>
                </a:solidFill>
              </a:rPr>
              <a:t>次のフレームに移動</a:t>
            </a:r>
            <a:endParaRPr kumimoji="0" lang="ja-JP" altLang="en-US" sz="3200"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endParaRPr>
          </a:p>
        </p:txBody>
      </p:sp>
      <p:sp>
        <p:nvSpPr>
          <p:cNvPr id="19" name="四角形: 角を丸くする 18">
            <a:extLst>
              <a:ext uri="{FF2B5EF4-FFF2-40B4-BE49-F238E27FC236}">
                <a16:creationId xmlns:a16="http://schemas.microsoft.com/office/drawing/2014/main" id="{FB9153BB-86C7-4B0B-95A4-8C8725D9FCAD}"/>
              </a:ext>
            </a:extLst>
          </p:cNvPr>
          <p:cNvSpPr/>
          <p:nvPr/>
        </p:nvSpPr>
        <p:spPr>
          <a:xfrm>
            <a:off x="7478038" y="4697260"/>
            <a:ext cx="2229633" cy="1153249"/>
          </a:xfrm>
          <a:prstGeom prst="roundRect">
            <a:avLst/>
          </a:prstGeom>
          <a:noFill/>
          <a:ln w="57150" cap="flat">
            <a:solidFill>
              <a:srgbClr val="C0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cxnSp>
        <p:nvCxnSpPr>
          <p:cNvPr id="22" name="直線矢印コネクタ 21">
            <a:extLst>
              <a:ext uri="{FF2B5EF4-FFF2-40B4-BE49-F238E27FC236}">
                <a16:creationId xmlns:a16="http://schemas.microsoft.com/office/drawing/2014/main" id="{D85E59D2-C2DB-4E63-89D3-25094A761DB7}"/>
              </a:ext>
            </a:extLst>
          </p:cNvPr>
          <p:cNvCxnSpPr>
            <a:cxnSpLocks/>
            <a:stCxn id="19" idx="3"/>
          </p:cNvCxnSpPr>
          <p:nvPr/>
        </p:nvCxnSpPr>
        <p:spPr>
          <a:xfrm>
            <a:off x="9707671" y="5273885"/>
            <a:ext cx="3186181" cy="1506121"/>
          </a:xfrm>
          <a:prstGeom prst="straightConnector1">
            <a:avLst/>
          </a:prstGeom>
          <a:noFill/>
          <a:ln w="57150" cap="flat">
            <a:solidFill>
              <a:srgbClr val="C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12" name="四角形: 角を丸くする 11">
            <a:extLst>
              <a:ext uri="{FF2B5EF4-FFF2-40B4-BE49-F238E27FC236}">
                <a16:creationId xmlns:a16="http://schemas.microsoft.com/office/drawing/2014/main" id="{872CA87B-ED93-4A4D-BFA5-B608E32F93B0}"/>
              </a:ext>
            </a:extLst>
          </p:cNvPr>
          <p:cNvSpPr/>
          <p:nvPr/>
        </p:nvSpPr>
        <p:spPr>
          <a:xfrm>
            <a:off x="12947523" y="5761169"/>
            <a:ext cx="10981860" cy="3444824"/>
          </a:xfrm>
          <a:prstGeom prst="roundRect">
            <a:avLst>
              <a:gd name="adj" fmla="val 9574"/>
            </a:avLst>
          </a:prstGeom>
          <a:noFill/>
          <a:ln w="57150" cap="flat">
            <a:solidFill>
              <a:srgbClr val="C0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pic>
        <p:nvPicPr>
          <p:cNvPr id="6" name="図 5">
            <a:extLst>
              <a:ext uri="{FF2B5EF4-FFF2-40B4-BE49-F238E27FC236}">
                <a16:creationId xmlns:a16="http://schemas.microsoft.com/office/drawing/2014/main" id="{B06BD639-8FE4-405B-87AE-D65A38E3E92F}"/>
              </a:ext>
            </a:extLst>
          </p:cNvPr>
          <p:cNvPicPr>
            <a:picLocks noChangeAspect="1"/>
          </p:cNvPicPr>
          <p:nvPr/>
        </p:nvPicPr>
        <p:blipFill>
          <a:blip r:embed="rId4"/>
          <a:stretch>
            <a:fillRect/>
          </a:stretch>
        </p:blipFill>
        <p:spPr>
          <a:xfrm>
            <a:off x="3128083" y="10447177"/>
            <a:ext cx="18304729" cy="2983299"/>
          </a:xfrm>
          <a:prstGeom prst="rect">
            <a:avLst/>
          </a:prstGeom>
        </p:spPr>
      </p:pic>
      <p:sp>
        <p:nvSpPr>
          <p:cNvPr id="15" name="四角形: 角を丸くする 14">
            <a:extLst>
              <a:ext uri="{FF2B5EF4-FFF2-40B4-BE49-F238E27FC236}">
                <a16:creationId xmlns:a16="http://schemas.microsoft.com/office/drawing/2014/main" id="{8D1D9A87-3DB5-4272-BC92-9BA976289C84}"/>
              </a:ext>
            </a:extLst>
          </p:cNvPr>
          <p:cNvSpPr/>
          <p:nvPr/>
        </p:nvSpPr>
        <p:spPr>
          <a:xfrm>
            <a:off x="3429818" y="10447177"/>
            <a:ext cx="18304729" cy="2997212"/>
          </a:xfrm>
          <a:prstGeom prst="roundRect">
            <a:avLst>
              <a:gd name="adj" fmla="val 9574"/>
            </a:avLst>
          </a:prstGeom>
          <a:noFill/>
          <a:ln w="57150" cap="flat">
            <a:solidFill>
              <a:srgbClr val="C0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21" name="テキスト ボックス 20">
            <a:extLst>
              <a:ext uri="{FF2B5EF4-FFF2-40B4-BE49-F238E27FC236}">
                <a16:creationId xmlns:a16="http://schemas.microsoft.com/office/drawing/2014/main" id="{203AED4C-6E34-4D0D-A55D-0BA905D2D188}"/>
              </a:ext>
            </a:extLst>
          </p:cNvPr>
          <p:cNvSpPr txBox="1"/>
          <p:nvPr/>
        </p:nvSpPr>
        <p:spPr>
          <a:xfrm>
            <a:off x="3397998" y="9686922"/>
            <a:ext cx="931392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dirty="0">
                <a:ln>
                  <a:noFill/>
                </a:ln>
                <a:solidFill>
                  <a:srgbClr val="C00000"/>
                </a:solidFill>
                <a:effectLst/>
                <a:uFillTx/>
                <a:latin typeface="Source Han Sans JP Bold"/>
                <a:ea typeface="Source Han Sans JP Bold"/>
                <a:cs typeface="Source Han Sans JP Bold"/>
                <a:sym typeface="Source Han Sans JP Bold"/>
              </a:rPr>
              <a:t>フレームの追加やコピー、入れ替えなど</a:t>
            </a:r>
          </a:p>
        </p:txBody>
      </p:sp>
      <p:pic>
        <p:nvPicPr>
          <p:cNvPr id="8" name="グラフィックス 7" descr="矢印: 左回転 単色塗りつぶし">
            <a:extLst>
              <a:ext uri="{FF2B5EF4-FFF2-40B4-BE49-F238E27FC236}">
                <a16:creationId xmlns:a16="http://schemas.microsoft.com/office/drawing/2014/main" id="{F18FC33B-F21A-41D9-BDB0-28C2908A9F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38214" y="8021247"/>
            <a:ext cx="2130132" cy="2130132"/>
          </a:xfrm>
          <a:prstGeom prst="rect">
            <a:avLst/>
          </a:prstGeom>
        </p:spPr>
      </p:pic>
    </p:spTree>
    <p:extLst>
      <p:ext uri="{BB962C8B-B14F-4D97-AF65-F5344CB8AC3E}">
        <p14:creationId xmlns:p14="http://schemas.microsoft.com/office/powerpoint/2010/main" val="26201240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ハッカソンのテーマ"/>
          <p:cNvSpPr txBox="1"/>
          <p:nvPr/>
        </p:nvSpPr>
        <p:spPr>
          <a:xfrm>
            <a:off x="4228222" y="1044666"/>
            <a:ext cx="5411737" cy="106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en-US" sz="6000" b="1" dirty="0"/>
              <a:t>Jambord </a:t>
            </a:r>
            <a:r>
              <a:rPr lang="ja-JP" altLang="en-US" sz="6000" b="1" dirty="0"/>
              <a:t>お試し</a:t>
            </a:r>
            <a:endParaRPr sz="6000" b="1" dirty="0"/>
          </a:p>
        </p:txBody>
      </p:sp>
      <p:sp>
        <p:nvSpPr>
          <p:cNvPr id="159" name="Rectangle"/>
          <p:cNvSpPr/>
          <p:nvPr/>
        </p:nvSpPr>
        <p:spPr>
          <a:xfrm>
            <a:off x="3996884" y="3681263"/>
            <a:ext cx="16991480" cy="3392154"/>
          </a:xfrm>
          <a:prstGeom prst="rect">
            <a:avLst/>
          </a:prstGeom>
          <a:ln w="203200">
            <a:solidFill>
              <a:srgbClr val="E1623A"/>
            </a:solidFill>
            <a:miter lim="400000"/>
          </a:ln>
        </p:spPr>
        <p:txBody>
          <a:bodyPr lIns="71437" tIns="71437" rIns="71437" bIns="71437" anchor="ctr"/>
          <a:lstStyle/>
          <a:p>
            <a:pPr>
              <a:defRPr sz="3000">
                <a:solidFill>
                  <a:srgbClr val="FFFFFF"/>
                </a:solidFill>
                <a:latin typeface="+mn-lt"/>
                <a:ea typeface="+mn-ea"/>
                <a:cs typeface="+mn-cs"/>
                <a:sym typeface="Source Han Sans JP Medium"/>
              </a:defRPr>
            </a:pPr>
            <a:endParaRPr/>
          </a:p>
        </p:txBody>
      </p:sp>
      <p:sp>
        <p:nvSpPr>
          <p:cNvPr id="160" name="信州地域を楽しくするIoTデバイス"/>
          <p:cNvSpPr txBox="1"/>
          <p:nvPr/>
        </p:nvSpPr>
        <p:spPr>
          <a:xfrm>
            <a:off x="6668105" y="4797374"/>
            <a:ext cx="11649022" cy="1159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300">
                <a:solidFill>
                  <a:srgbClr val="363E45"/>
                </a:solidFill>
                <a:latin typeface="Source Han Sans JP Heavy"/>
                <a:ea typeface="Source Han Sans JP Heavy"/>
                <a:cs typeface="Source Han Sans JP Heavy"/>
                <a:sym typeface="Source Han Sans JP Heavy"/>
              </a:defRPr>
            </a:lvl1pPr>
          </a:lstStyle>
          <a:p>
            <a:r>
              <a:rPr lang="ja-JP" altLang="en-US" dirty="0"/>
              <a:t>チームの </a:t>
            </a:r>
            <a:r>
              <a:rPr lang="en-US" altLang="ja-JP" sz="6600" b="1" dirty="0"/>
              <a:t>Jambord </a:t>
            </a:r>
            <a:r>
              <a:rPr lang="ja-JP" altLang="en-US" dirty="0"/>
              <a:t>にアクセス！</a:t>
            </a:r>
            <a:endParaRPr dirty="0"/>
          </a:p>
        </p:txBody>
      </p:sp>
      <p:sp>
        <p:nvSpPr>
          <p:cNvPr id="5" name="信州地域の特徴、連想するもの（名物、名所、人物、祭り、歴史上の出来事等）…">
            <a:extLst>
              <a:ext uri="{FF2B5EF4-FFF2-40B4-BE49-F238E27FC236}">
                <a16:creationId xmlns:a16="http://schemas.microsoft.com/office/drawing/2014/main" id="{C3193C0F-A8EC-4660-AB64-A698198C7B01}"/>
              </a:ext>
            </a:extLst>
          </p:cNvPr>
          <p:cNvSpPr txBox="1"/>
          <p:nvPr/>
        </p:nvSpPr>
        <p:spPr>
          <a:xfrm>
            <a:off x="2006520" y="7945469"/>
            <a:ext cx="21648614" cy="2850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lvl="2" indent="0" algn="just" defTabSz="457200">
              <a:lnSpc>
                <a:spcPct val="130000"/>
              </a:lnSpc>
              <a:spcBef>
                <a:spcPts val="700"/>
              </a:spcBef>
              <a:buClr>
                <a:srgbClr val="000000"/>
              </a:buClr>
              <a:buSzPct val="100000"/>
              <a:defRPr sz="4500">
                <a:solidFill>
                  <a:srgbClr val="363E45"/>
                </a:solidFill>
              </a:defRPr>
            </a:pPr>
            <a:r>
              <a:rPr lang="en-US" dirty="0"/>
              <a:t>1</a:t>
            </a:r>
            <a:r>
              <a:rPr lang="ja-JP" altLang="en-US" dirty="0"/>
              <a:t>ページ目（</a:t>
            </a:r>
            <a:r>
              <a:rPr lang="en-US" altLang="ja-JP" dirty="0"/>
              <a:t>1</a:t>
            </a:r>
            <a:r>
              <a:rPr lang="ja-JP" altLang="en-US" dirty="0"/>
              <a:t>枚目のフレーム）は「落書き・お試し用ボード」です。</a:t>
            </a:r>
            <a:endParaRPr lang="en-US" altLang="ja-JP" dirty="0"/>
          </a:p>
          <a:p>
            <a:pPr lvl="2" indent="0" algn="just" defTabSz="457200">
              <a:lnSpc>
                <a:spcPct val="130000"/>
              </a:lnSpc>
              <a:spcBef>
                <a:spcPts val="700"/>
              </a:spcBef>
              <a:buClr>
                <a:srgbClr val="000000"/>
              </a:buClr>
              <a:buSzPct val="100000"/>
              <a:defRPr sz="4500">
                <a:solidFill>
                  <a:srgbClr val="363E45"/>
                </a:solidFill>
              </a:defRPr>
            </a:pPr>
            <a:r>
              <a:rPr lang="ja-JP" altLang="en-US" dirty="0"/>
              <a:t>練習がてら「信州の特徴、信州から連想する言葉」を思いつく限り自由に書き込んでください。くだらないこと・思いつきなど大歓迎！</a:t>
            </a:r>
            <a:endParaRPr b="1" dirty="0"/>
          </a:p>
        </p:txBody>
      </p:sp>
      <p:sp>
        <p:nvSpPr>
          <p:cNvPr id="2" name="テキスト ボックス 1">
            <a:extLst>
              <a:ext uri="{FF2B5EF4-FFF2-40B4-BE49-F238E27FC236}">
                <a16:creationId xmlns:a16="http://schemas.microsoft.com/office/drawing/2014/main" id="{A6DA52F4-FE1E-441B-A992-6E085F124F26}"/>
              </a:ext>
            </a:extLst>
          </p:cNvPr>
          <p:cNvSpPr txBox="1"/>
          <p:nvPr/>
        </p:nvSpPr>
        <p:spPr>
          <a:xfrm>
            <a:off x="8711746" y="11419069"/>
            <a:ext cx="478494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7200" b="1" i="0" u="none" strike="noStrike" cap="none" normalizeH="0" dirty="0">
                <a:ln>
                  <a:noFill/>
                </a:ln>
                <a:solidFill>
                  <a:schemeClr val="tx2">
                    <a:lumMod val="75000"/>
                  </a:schemeClr>
                </a:solidFill>
                <a:effectLst/>
                <a:uFillTx/>
                <a:latin typeface="+mn-ea"/>
                <a:ea typeface="+mn-ea"/>
                <a:sym typeface="Source Han Sans JP Bold"/>
              </a:rPr>
              <a:t>質より量</a:t>
            </a:r>
          </a:p>
        </p:txBody>
      </p:sp>
      <p:pic>
        <p:nvPicPr>
          <p:cNvPr id="4" name="グラフィックス 3" descr="バッジ: チェックマーク 1 単色塗りつぶし">
            <a:extLst>
              <a:ext uri="{FF2B5EF4-FFF2-40B4-BE49-F238E27FC236}">
                <a16:creationId xmlns:a16="http://schemas.microsoft.com/office/drawing/2014/main" id="{66D46FDA-CA02-4F0E-967F-36B226433E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9295" y="11225082"/>
            <a:ext cx="1640238" cy="1640238"/>
          </a:xfrm>
          <a:prstGeom prst="rect">
            <a:avLst/>
          </a:prstGeom>
        </p:spPr>
      </p:pic>
      <p:sp>
        <p:nvSpPr>
          <p:cNvPr id="3" name="テキスト ボックス 2">
            <a:extLst>
              <a:ext uri="{FF2B5EF4-FFF2-40B4-BE49-F238E27FC236}">
                <a16:creationId xmlns:a16="http://schemas.microsoft.com/office/drawing/2014/main" id="{86F762A4-F777-4A8D-AC71-1C0049061967}"/>
              </a:ext>
            </a:extLst>
          </p:cNvPr>
          <p:cNvSpPr txBox="1"/>
          <p:nvPr/>
        </p:nvSpPr>
        <p:spPr>
          <a:xfrm>
            <a:off x="20988364" y="1398286"/>
            <a:ext cx="220794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ja-JP"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rPr>
              <a:t>3~5min.</a:t>
            </a:r>
            <a:endParaRPr kumimoji="0" lang="ja-JP" altLang="en-US" sz="3200" b="0" i="0" u="none" strike="noStrike" cap="none" spc="0" normalizeH="0" baseline="0" dirty="0">
              <a:ln>
                <a:noFill/>
              </a:ln>
              <a:solidFill>
                <a:srgbClr val="000000"/>
              </a:solidFill>
              <a:effectLst/>
              <a:uFillTx/>
              <a:latin typeface="Source Han Sans JP Bold"/>
              <a:ea typeface="Source Han Sans JP Bold"/>
              <a:cs typeface="Source Han Sans JP Bold"/>
              <a:sym typeface="Source Han Sans JP Bold"/>
            </a:endParaRPr>
          </a:p>
        </p:txBody>
      </p:sp>
    </p:spTree>
    <p:extLst>
      <p:ext uri="{BB962C8B-B14F-4D97-AF65-F5344CB8AC3E}">
        <p14:creationId xmlns:p14="http://schemas.microsoft.com/office/powerpoint/2010/main" val="19641856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アイスブレイク（10分）"/>
          <p:cNvSpPr txBox="1"/>
          <p:nvPr/>
        </p:nvSpPr>
        <p:spPr>
          <a:xfrm>
            <a:off x="4228222" y="1044666"/>
            <a:ext cx="6506588"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5500">
                <a:solidFill>
                  <a:srgbClr val="363E45"/>
                </a:solidFill>
                <a:latin typeface="Source Han Sans JP Heavy"/>
                <a:ea typeface="Source Han Sans JP Heavy"/>
                <a:cs typeface="Source Han Sans JP Heavy"/>
                <a:sym typeface="Source Han Sans JP Heavy"/>
              </a:defRPr>
            </a:lvl1pPr>
          </a:lstStyle>
          <a:p>
            <a:r>
              <a:rPr lang="ja-JP" altLang="en-US" sz="6000" b="1" dirty="0"/>
              <a:t>自己紹介</a:t>
            </a:r>
            <a:r>
              <a:rPr lang="en-US" sz="6000" b="1" dirty="0"/>
              <a:t> </a:t>
            </a:r>
            <a:r>
              <a:rPr lang="ja-JP" altLang="en-US" sz="6000" b="1" dirty="0"/>
              <a:t>（</a:t>
            </a:r>
            <a:r>
              <a:rPr sz="6000" b="1" dirty="0"/>
              <a:t>1</a:t>
            </a:r>
            <a:r>
              <a:rPr lang="en-US" sz="6000" b="1" dirty="0"/>
              <a:t>0</a:t>
            </a:r>
            <a:r>
              <a:rPr sz="6000" b="1" dirty="0"/>
              <a:t>分</a:t>
            </a:r>
            <a:r>
              <a:rPr lang="ja-JP" altLang="en-US" sz="6000" b="1" dirty="0"/>
              <a:t>）</a:t>
            </a:r>
            <a:endParaRPr sz="6000" b="1" dirty="0"/>
          </a:p>
        </p:txBody>
      </p:sp>
      <p:sp>
        <p:nvSpPr>
          <p:cNvPr id="149" name="名前（あだ名・ハンドルネームなど呼ばれたい名前でOK）…"/>
          <p:cNvSpPr txBox="1"/>
          <p:nvPr/>
        </p:nvSpPr>
        <p:spPr>
          <a:xfrm>
            <a:off x="2382706" y="8662346"/>
            <a:ext cx="19393113" cy="3776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名前（あだ名・ハンドルネームなど呼ばれたい名前でOK）</a:t>
            </a:r>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仕事や学校（差し障りのない範囲で）</a:t>
            </a:r>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プログラミングやものづくりの経験</a:t>
            </a:r>
          </a:p>
          <a:p>
            <a:pPr marL="1059872" lvl="2" indent="-228600" algn="just" defTabSz="457200">
              <a:lnSpc>
                <a:spcPct val="130000"/>
              </a:lnSpc>
              <a:spcBef>
                <a:spcPts val="300"/>
              </a:spcBef>
              <a:buClr>
                <a:srgbClr val="000000"/>
              </a:buClr>
              <a:buSzPct val="100000"/>
              <a:buChar char="❖"/>
              <a:defRPr sz="4500">
                <a:latin typeface="Source Han Sans JP Normal"/>
                <a:ea typeface="Source Han Sans JP Normal"/>
                <a:cs typeface="Source Han Sans JP Normal"/>
                <a:sym typeface="Source Han Sans JP Normal"/>
              </a:defRPr>
            </a:pPr>
            <a:r>
              <a:rPr dirty="0"/>
              <a:t> </a:t>
            </a:r>
            <a:r>
              <a:rPr lang="ja-JP" altLang="en-US" dirty="0"/>
              <a:t>今気になること・得意なこと・ハマってることなど・・・</a:t>
            </a:r>
            <a:endParaRPr dirty="0"/>
          </a:p>
        </p:txBody>
      </p:sp>
      <p:sp>
        <p:nvSpPr>
          <p:cNvPr id="150" name="以下に沿って、チーム内で自己紹介してください（一人1分程度）"/>
          <p:cNvSpPr txBox="1"/>
          <p:nvPr/>
        </p:nvSpPr>
        <p:spPr>
          <a:xfrm>
            <a:off x="2382705" y="6888168"/>
            <a:ext cx="19086905"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pPr algn="ctr"/>
            <a:r>
              <a:rPr lang="ja-JP" altLang="en-US" dirty="0"/>
              <a:t>以下に沿って順番に</a:t>
            </a:r>
            <a:r>
              <a:rPr dirty="0"/>
              <a:t>自己紹介（一人1分程度）</a:t>
            </a:r>
          </a:p>
        </p:txBody>
      </p:sp>
      <p:sp>
        <p:nvSpPr>
          <p:cNvPr id="151" name="Rectangle"/>
          <p:cNvSpPr/>
          <p:nvPr/>
        </p:nvSpPr>
        <p:spPr>
          <a:xfrm>
            <a:off x="1829589" y="3726975"/>
            <a:ext cx="21559714" cy="1734373"/>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152" name="※言いたくないことは答えなくてもOKです"/>
          <p:cNvSpPr txBox="1"/>
          <p:nvPr/>
        </p:nvSpPr>
        <p:spPr>
          <a:xfrm>
            <a:off x="12609446" y="12725747"/>
            <a:ext cx="10014721" cy="729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3800">
                <a:solidFill>
                  <a:schemeClr val="accent5">
                    <a:lumOff val="-29866"/>
                  </a:schemeClr>
                </a:solidFill>
              </a:defRPr>
            </a:lvl1pPr>
          </a:lstStyle>
          <a:p>
            <a:r>
              <a:rPr dirty="0"/>
              <a:t>※言いたくないことは答えなくてもOK</a:t>
            </a:r>
            <a:r>
              <a:rPr lang="ja-JP" altLang="en-US" dirty="0"/>
              <a:t>！</a:t>
            </a:r>
            <a:endParaRPr dirty="0"/>
          </a:p>
        </p:txBody>
      </p:sp>
      <p:sp>
        <p:nvSpPr>
          <p:cNvPr id="7" name="以下に沿って、チーム内で自己紹介してください（一人1分程度）">
            <a:extLst>
              <a:ext uri="{FF2B5EF4-FFF2-40B4-BE49-F238E27FC236}">
                <a16:creationId xmlns:a16="http://schemas.microsoft.com/office/drawing/2014/main" id="{B082D505-C399-4CBD-A3EC-63A46FC6ACE1}"/>
              </a:ext>
            </a:extLst>
          </p:cNvPr>
          <p:cNvSpPr txBox="1"/>
          <p:nvPr/>
        </p:nvSpPr>
        <p:spPr>
          <a:xfrm>
            <a:off x="3734134" y="4106528"/>
            <a:ext cx="17297066"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4800">
                <a:solidFill>
                  <a:srgbClr val="363E45"/>
                </a:solidFill>
              </a:defRPr>
            </a:lvl1pPr>
          </a:lstStyle>
          <a:p>
            <a:pPr algn="ctr"/>
            <a:r>
              <a:rPr lang="en-US" altLang="ja-JP" sz="5400" b="1" dirty="0"/>
              <a:t>Jambord </a:t>
            </a:r>
            <a:r>
              <a:rPr lang="ja-JP" altLang="en-US" dirty="0"/>
              <a:t>の</a:t>
            </a:r>
            <a:r>
              <a:rPr lang="en-US" altLang="ja-JP" dirty="0"/>
              <a:t> 2</a:t>
            </a:r>
            <a:r>
              <a:rPr lang="ja-JP" altLang="en-US" dirty="0"/>
              <a:t>ページ目に好きな色の付箋で自分の名前を書く</a:t>
            </a:r>
            <a:endParaRPr dirty="0"/>
          </a:p>
        </p:txBody>
      </p:sp>
      <p:sp>
        <p:nvSpPr>
          <p:cNvPr id="8" name="Rectangle">
            <a:extLst>
              <a:ext uri="{FF2B5EF4-FFF2-40B4-BE49-F238E27FC236}">
                <a16:creationId xmlns:a16="http://schemas.microsoft.com/office/drawing/2014/main" id="{B857A510-56C1-4360-A1ED-FAEA41F94C67}"/>
              </a:ext>
            </a:extLst>
          </p:cNvPr>
          <p:cNvSpPr/>
          <p:nvPr/>
        </p:nvSpPr>
        <p:spPr>
          <a:xfrm>
            <a:off x="1829589" y="6340089"/>
            <a:ext cx="21559714" cy="1805190"/>
          </a:xfrm>
          <a:prstGeom prst="rect">
            <a:avLst/>
          </a:prstGeom>
          <a:ln w="88900">
            <a:solidFill>
              <a:srgbClr val="363E45"/>
            </a:solidFill>
            <a:miter lim="400000"/>
          </a:ln>
        </p:spPr>
        <p:txBody>
          <a:bodyPr lIns="71437" tIns="71437" rIns="71437" bIns="71437" anchor="ctr"/>
          <a:lstStyle/>
          <a:p>
            <a:pPr>
              <a:defRPr sz="3000">
                <a:solidFill>
                  <a:srgbClr val="363E45"/>
                </a:solidFill>
                <a:latin typeface="+mn-lt"/>
                <a:ea typeface="+mn-ea"/>
                <a:cs typeface="+mn-cs"/>
                <a:sym typeface="Source Han Sans JP Medium"/>
              </a:defRPr>
            </a:pPr>
            <a:endParaRPr/>
          </a:p>
        </p:txBody>
      </p:sp>
      <p:sp>
        <p:nvSpPr>
          <p:cNvPr id="2" name="矢印: 下 1">
            <a:extLst>
              <a:ext uri="{FF2B5EF4-FFF2-40B4-BE49-F238E27FC236}">
                <a16:creationId xmlns:a16="http://schemas.microsoft.com/office/drawing/2014/main" id="{7ED39506-A085-4E7F-8EAF-A35940E5191E}"/>
              </a:ext>
            </a:extLst>
          </p:cNvPr>
          <p:cNvSpPr/>
          <p:nvPr/>
        </p:nvSpPr>
        <p:spPr>
          <a:xfrm>
            <a:off x="10985326" y="5487162"/>
            <a:ext cx="1302707" cy="731138"/>
          </a:xfrm>
          <a:prstGeom prst="downArrow">
            <a:avLst/>
          </a:prstGeom>
          <a:solidFill>
            <a:schemeClr val="tx2">
              <a:lumMod val="75000"/>
            </a:schemeClr>
          </a:solidFill>
          <a:ln w="12700"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mn-lt"/>
              <a:ea typeface="+mn-ea"/>
              <a:cs typeface="+mn-cs"/>
              <a:sym typeface="Source Han Sans JP Medium"/>
            </a:endParaRPr>
          </a:p>
        </p:txBody>
      </p:sp>
      <p:sp>
        <p:nvSpPr>
          <p:cNvPr id="3" name="テキスト ボックス 2">
            <a:extLst>
              <a:ext uri="{FF2B5EF4-FFF2-40B4-BE49-F238E27FC236}">
                <a16:creationId xmlns:a16="http://schemas.microsoft.com/office/drawing/2014/main" id="{99DFE6EB-A2D5-44A7-ACDF-FADB69A4384D}"/>
              </a:ext>
            </a:extLst>
          </p:cNvPr>
          <p:cNvSpPr txBox="1"/>
          <p:nvPr/>
        </p:nvSpPr>
        <p:spPr>
          <a:xfrm>
            <a:off x="18050005" y="686216"/>
            <a:ext cx="4935255" cy="636712"/>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dirty="0">
                <a:ln>
                  <a:noFill/>
                </a:ln>
                <a:solidFill>
                  <a:schemeClr val="bg1"/>
                </a:solidFill>
                <a:effectLst/>
                <a:uFillTx/>
                <a:latin typeface="Source Han Sans JP Bold"/>
                <a:ea typeface="Source Han Sans JP Bold"/>
                <a:cs typeface="Source Han Sans JP Bold"/>
                <a:sym typeface="Source Han Sans JP Bold"/>
              </a:rPr>
              <a:t>ブレイクアウトルーム</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ource Han Sans JP Medium"/>
        <a:ea typeface="Source Han Sans JP Medium"/>
        <a:cs typeface="Source Han Sans JP Medium"/>
      </a:majorFont>
      <a:minorFont>
        <a:latin typeface="Source Han Sans JP Medium"/>
        <a:ea typeface="Source Han Sans JP Medium"/>
        <a:cs typeface="Source Han Sans JP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Source Han Sans JP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ource Han Sans JP Medium"/>
        <a:ea typeface="Source Han Sans JP Medium"/>
        <a:cs typeface="Source Han Sans JP Medium"/>
      </a:majorFont>
      <a:minorFont>
        <a:latin typeface="Source Han Sans JP Medium"/>
        <a:ea typeface="Source Han Sans JP Medium"/>
        <a:cs typeface="Source Han Sans JP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Source Han Sans JP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Source Han Sans JP Bold"/>
            <a:ea typeface="Source Han Sans JP Bold"/>
            <a:cs typeface="Source Han Sans JP Bold"/>
            <a:sym typeface="Source Han Sans JP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929</TotalTime>
  <Words>1351</Words>
  <Application>Microsoft Office PowerPoint</Application>
  <PresentationFormat>ユーザー設定</PresentationFormat>
  <Paragraphs>229</Paragraphs>
  <Slides>35</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35</vt:i4>
      </vt:variant>
    </vt:vector>
  </HeadingPairs>
  <TitlesOfParts>
    <vt:vector size="48" baseType="lpstr">
      <vt:lpstr>APJapanesefont</vt:lpstr>
      <vt:lpstr>KAWAIITEGAKIMOJI</vt:lpstr>
      <vt:lpstr>Source Han Sans JP Bold</vt:lpstr>
      <vt:lpstr>Source Han Sans JP ExtraLight</vt:lpstr>
      <vt:lpstr>Source Han Sans JP Heavy</vt:lpstr>
      <vt:lpstr>Source Han Sans JP Light</vt:lpstr>
      <vt:lpstr>Source Han Sans JP Medium</vt:lpstr>
      <vt:lpstr>Source Han Sans JP Normal</vt:lpstr>
      <vt:lpstr>Source Han Sans JP Regular</vt:lpstr>
      <vt:lpstr>あんずもじ</vt:lpstr>
      <vt:lpstr>Arial</vt:lpstr>
      <vt:lpstr>Wingdings</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ブレイクアウトルームへ！</vt:lpstr>
      <vt:lpstr>ハッカソンで何つくる？</vt:lpstr>
      <vt:lpstr>PowerPoint プレゼンテーション</vt:lpstr>
      <vt:lpstr>PowerPoint プレゼンテーション</vt:lpstr>
      <vt:lpstr>アイデア出しの前に ヒントとなるお話</vt:lpstr>
      <vt:lpstr>アイデア出し①</vt:lpstr>
      <vt:lpstr>PowerPoint プレゼンテーション</vt:lpstr>
      <vt:lpstr>PowerPoint プレゼンテーション</vt:lpstr>
      <vt:lpstr>ブレイクアウトルームへ！</vt:lpstr>
      <vt:lpstr>アイデア出し②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ブレイクアウトルームへ！</vt:lpstr>
      <vt:lpstr>ハッカソン作品の条件</vt:lpstr>
      <vt:lpstr>PowerPoint プレゼンテーション</vt:lpstr>
      <vt:lpstr>チームでなに作る？</vt:lpstr>
      <vt:lpstr>PowerPoint プレゼンテーション</vt:lpstr>
      <vt:lpstr>PowerPoint プレゼンテーション</vt:lpstr>
      <vt:lpstr>PowerPoint プレゼンテーション</vt:lpstr>
      <vt:lpstr>PowerPoint プレゼンテーション</vt:lpstr>
      <vt:lpstr>ブレイクアウトルームへ！</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Inoue</cp:lastModifiedBy>
  <cp:revision>40</cp:revision>
  <dcterms:modified xsi:type="dcterms:W3CDTF">2022-03-22T11:39:08Z</dcterms:modified>
</cp:coreProperties>
</file>